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6.jpg" ContentType="image/jpeg"/>
  <Override PartName="/ppt/media/image18.jpg" ContentType="image/jpeg"/>
  <Override PartName="/ppt/media/image20.jpg" ContentType="image/jpeg"/>
  <Override PartName="/ppt/media/image2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1" r:id="rId5"/>
    <p:sldId id="264" r:id="rId6"/>
    <p:sldId id="260" r:id="rId7"/>
    <p:sldId id="262" r:id="rId8"/>
    <p:sldId id="263" r:id="rId9"/>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301" y="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ECF37333-3F85-4ADC-9925-4C4713012A26}" type="datetimeFigureOut">
              <a:rPr lang="en-US" smtClean="0"/>
              <a:t>2/26/2020</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2BC0E1DF-FC6D-45F2-99B9-0E0AD517796B}" type="slidenum">
              <a:rPr lang="en-US" smtClean="0"/>
              <a:t>‹#›</a:t>
            </a:fld>
            <a:endParaRPr lang="en-US"/>
          </a:p>
        </p:txBody>
      </p:sp>
    </p:spTree>
    <p:extLst>
      <p:ext uri="{BB962C8B-B14F-4D97-AF65-F5344CB8AC3E}">
        <p14:creationId xmlns:p14="http://schemas.microsoft.com/office/powerpoint/2010/main" val="211539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C0E1DF-FC6D-45F2-99B9-0E0AD517796B}" type="slidenum">
              <a:rPr lang="en-US" smtClean="0"/>
              <a:t>1</a:t>
            </a:fld>
            <a:endParaRPr lang="en-US"/>
          </a:p>
        </p:txBody>
      </p:sp>
    </p:spTree>
    <p:extLst>
      <p:ext uri="{BB962C8B-B14F-4D97-AF65-F5344CB8AC3E}">
        <p14:creationId xmlns:p14="http://schemas.microsoft.com/office/powerpoint/2010/main" val="1217933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64574" y="270167"/>
            <a:ext cx="7927428" cy="703486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673158" y="0"/>
            <a:ext cx="3227705" cy="7560309"/>
          </a:xfrm>
          <a:custGeom>
            <a:avLst/>
            <a:gdLst/>
            <a:ahLst/>
            <a:cxnLst/>
            <a:rect l="l" t="t" r="r" b="b"/>
            <a:pathLst>
              <a:path w="3227704" h="7560309">
                <a:moveTo>
                  <a:pt x="3227670" y="0"/>
                </a:moveTo>
                <a:lnTo>
                  <a:pt x="0" y="7560005"/>
                </a:lnTo>
              </a:path>
            </a:pathLst>
          </a:custGeom>
          <a:ln w="50800">
            <a:solidFill>
              <a:srgbClr val="141146"/>
            </a:solidFill>
          </a:ln>
        </p:spPr>
        <p:txBody>
          <a:bodyPr wrap="square" lIns="0" tIns="0" rIns="0" bIns="0" rtlCol="0"/>
          <a:lstStyle/>
          <a:p>
            <a:endParaRPr/>
          </a:p>
        </p:txBody>
      </p:sp>
      <p:sp>
        <p:nvSpPr>
          <p:cNvPr id="18" name="bk object 18"/>
          <p:cNvSpPr/>
          <p:nvPr/>
        </p:nvSpPr>
        <p:spPr>
          <a:xfrm>
            <a:off x="0" y="1718509"/>
            <a:ext cx="4900930" cy="2439035"/>
          </a:xfrm>
          <a:custGeom>
            <a:avLst/>
            <a:gdLst/>
            <a:ahLst/>
            <a:cxnLst/>
            <a:rect l="l" t="t" r="r" b="b"/>
            <a:pathLst>
              <a:path w="4900930" h="2439035">
                <a:moveTo>
                  <a:pt x="4900574" y="0"/>
                </a:moveTo>
                <a:lnTo>
                  <a:pt x="0" y="0"/>
                </a:lnTo>
                <a:lnTo>
                  <a:pt x="0" y="2438984"/>
                </a:lnTo>
                <a:lnTo>
                  <a:pt x="3847973" y="2438984"/>
                </a:lnTo>
                <a:lnTo>
                  <a:pt x="4900574" y="0"/>
                </a:lnTo>
                <a:close/>
              </a:path>
            </a:pathLst>
          </a:custGeom>
          <a:solidFill>
            <a:srgbClr val="FBB516"/>
          </a:solidFill>
        </p:spPr>
        <p:txBody>
          <a:bodyPr wrap="square" lIns="0" tIns="0" rIns="0" bIns="0" rtlCol="0"/>
          <a:lstStyle/>
          <a:p>
            <a:endParaRPr/>
          </a:p>
        </p:txBody>
      </p:sp>
      <p:sp>
        <p:nvSpPr>
          <p:cNvPr id="19" name="bk object 19"/>
          <p:cNvSpPr/>
          <p:nvPr/>
        </p:nvSpPr>
        <p:spPr>
          <a:xfrm>
            <a:off x="675068" y="2061435"/>
            <a:ext cx="4068445" cy="165100"/>
          </a:xfrm>
          <a:custGeom>
            <a:avLst/>
            <a:gdLst/>
            <a:ahLst/>
            <a:cxnLst/>
            <a:rect l="l" t="t" r="r" b="b"/>
            <a:pathLst>
              <a:path w="4068445" h="165100">
                <a:moveTo>
                  <a:pt x="4068152" y="0"/>
                </a:moveTo>
                <a:lnTo>
                  <a:pt x="0" y="0"/>
                </a:lnTo>
                <a:lnTo>
                  <a:pt x="0" y="165074"/>
                </a:lnTo>
                <a:lnTo>
                  <a:pt x="3996905" y="165074"/>
                </a:lnTo>
                <a:lnTo>
                  <a:pt x="4068152" y="0"/>
                </a:lnTo>
                <a:close/>
              </a:path>
            </a:pathLst>
          </a:custGeom>
          <a:solidFill>
            <a:srgbClr val="FDEB01"/>
          </a:solidFill>
        </p:spPr>
        <p:txBody>
          <a:bodyPr wrap="square" lIns="0" tIns="0" rIns="0" bIns="0" rtlCol="0"/>
          <a:lstStyle/>
          <a:p>
            <a:endParaRPr/>
          </a:p>
        </p:txBody>
      </p:sp>
      <p:sp>
        <p:nvSpPr>
          <p:cNvPr id="20" name="bk object 20"/>
          <p:cNvSpPr/>
          <p:nvPr/>
        </p:nvSpPr>
        <p:spPr>
          <a:xfrm>
            <a:off x="0" y="1400458"/>
            <a:ext cx="5034280" cy="2439035"/>
          </a:xfrm>
          <a:custGeom>
            <a:avLst/>
            <a:gdLst/>
            <a:ahLst/>
            <a:cxnLst/>
            <a:rect l="l" t="t" r="r" b="b"/>
            <a:pathLst>
              <a:path w="5034280" h="2439035">
                <a:moveTo>
                  <a:pt x="5033822" y="0"/>
                </a:moveTo>
                <a:lnTo>
                  <a:pt x="0" y="0"/>
                </a:lnTo>
                <a:lnTo>
                  <a:pt x="0" y="2438984"/>
                </a:lnTo>
                <a:lnTo>
                  <a:pt x="3981221" y="2438984"/>
                </a:lnTo>
                <a:lnTo>
                  <a:pt x="5033822" y="0"/>
                </a:lnTo>
                <a:close/>
              </a:path>
            </a:pathLst>
          </a:custGeom>
          <a:solidFill>
            <a:srgbClr val="141146"/>
          </a:solidFill>
        </p:spPr>
        <p:txBody>
          <a:bodyPr wrap="square" lIns="0" tIns="0" rIns="0" bIns="0" rtlCol="0"/>
          <a:lstStyle/>
          <a:p>
            <a:endParaRPr/>
          </a:p>
        </p:txBody>
      </p:sp>
      <p:sp>
        <p:nvSpPr>
          <p:cNvPr id="21" name="bk object 21"/>
          <p:cNvSpPr/>
          <p:nvPr/>
        </p:nvSpPr>
        <p:spPr>
          <a:xfrm>
            <a:off x="864184" y="4830185"/>
            <a:ext cx="1003300" cy="1071245"/>
          </a:xfrm>
          <a:custGeom>
            <a:avLst/>
            <a:gdLst/>
            <a:ahLst/>
            <a:cxnLst/>
            <a:rect l="l" t="t" r="r" b="b"/>
            <a:pathLst>
              <a:path w="1003300" h="1071245">
                <a:moveTo>
                  <a:pt x="558211" y="0"/>
                </a:moveTo>
                <a:lnTo>
                  <a:pt x="505190" y="100"/>
                </a:lnTo>
                <a:lnTo>
                  <a:pt x="451479" y="5586"/>
                </a:lnTo>
                <a:lnTo>
                  <a:pt x="397647" y="16950"/>
                </a:lnTo>
                <a:lnTo>
                  <a:pt x="344265" y="34682"/>
                </a:lnTo>
                <a:lnTo>
                  <a:pt x="300195" y="54388"/>
                </a:lnTo>
                <a:lnTo>
                  <a:pt x="258540" y="77371"/>
                </a:lnTo>
                <a:lnTo>
                  <a:pt x="219446" y="103441"/>
                </a:lnTo>
                <a:lnTo>
                  <a:pt x="183058" y="132405"/>
                </a:lnTo>
                <a:lnTo>
                  <a:pt x="149522" y="164073"/>
                </a:lnTo>
                <a:lnTo>
                  <a:pt x="118982" y="198253"/>
                </a:lnTo>
                <a:lnTo>
                  <a:pt x="91585" y="234753"/>
                </a:lnTo>
                <a:lnTo>
                  <a:pt x="67475" y="273383"/>
                </a:lnTo>
                <a:lnTo>
                  <a:pt x="46799" y="313951"/>
                </a:lnTo>
                <a:lnTo>
                  <a:pt x="29700" y="356266"/>
                </a:lnTo>
                <a:lnTo>
                  <a:pt x="16326" y="400136"/>
                </a:lnTo>
                <a:lnTo>
                  <a:pt x="6821" y="445370"/>
                </a:lnTo>
                <a:lnTo>
                  <a:pt x="1330" y="491777"/>
                </a:lnTo>
                <a:lnTo>
                  <a:pt x="0" y="539165"/>
                </a:lnTo>
                <a:lnTo>
                  <a:pt x="2974" y="587343"/>
                </a:lnTo>
                <a:lnTo>
                  <a:pt x="10400" y="636119"/>
                </a:lnTo>
                <a:lnTo>
                  <a:pt x="22421" y="685303"/>
                </a:lnTo>
                <a:lnTo>
                  <a:pt x="38582" y="732918"/>
                </a:lnTo>
                <a:lnTo>
                  <a:pt x="58437" y="777905"/>
                </a:lnTo>
                <a:lnTo>
                  <a:pt x="81777" y="820149"/>
                </a:lnTo>
                <a:lnTo>
                  <a:pt x="108390" y="859533"/>
                </a:lnTo>
                <a:lnTo>
                  <a:pt x="138065" y="895942"/>
                </a:lnTo>
                <a:lnTo>
                  <a:pt x="170591" y="929260"/>
                </a:lnTo>
                <a:lnTo>
                  <a:pt x="205774" y="959382"/>
                </a:lnTo>
                <a:lnTo>
                  <a:pt x="243352" y="986157"/>
                </a:lnTo>
                <a:lnTo>
                  <a:pt x="283165" y="1009504"/>
                </a:lnTo>
                <a:lnTo>
                  <a:pt x="324984" y="1029296"/>
                </a:lnTo>
                <a:lnTo>
                  <a:pt x="368598" y="1045417"/>
                </a:lnTo>
                <a:lnTo>
                  <a:pt x="413797" y="1057750"/>
                </a:lnTo>
                <a:lnTo>
                  <a:pt x="460369" y="1066179"/>
                </a:lnTo>
                <a:lnTo>
                  <a:pt x="508104" y="1070590"/>
                </a:lnTo>
                <a:lnTo>
                  <a:pt x="556789" y="1070864"/>
                </a:lnTo>
                <a:lnTo>
                  <a:pt x="606215" y="1066887"/>
                </a:lnTo>
                <a:lnTo>
                  <a:pt x="656872" y="1057357"/>
                </a:lnTo>
                <a:lnTo>
                  <a:pt x="708025" y="1041723"/>
                </a:lnTo>
                <a:lnTo>
                  <a:pt x="758535" y="1020883"/>
                </a:lnTo>
                <a:lnTo>
                  <a:pt x="781506" y="1009027"/>
                </a:lnTo>
                <a:lnTo>
                  <a:pt x="550282" y="1009027"/>
                </a:lnTo>
                <a:lnTo>
                  <a:pt x="496309" y="1009001"/>
                </a:lnTo>
                <a:lnTo>
                  <a:pt x="472163" y="1004559"/>
                </a:lnTo>
                <a:lnTo>
                  <a:pt x="454769" y="993718"/>
                </a:lnTo>
                <a:lnTo>
                  <a:pt x="443597" y="976659"/>
                </a:lnTo>
                <a:lnTo>
                  <a:pt x="442433" y="971752"/>
                </a:lnTo>
                <a:lnTo>
                  <a:pt x="367430" y="971752"/>
                </a:lnTo>
                <a:lnTo>
                  <a:pt x="358563" y="969437"/>
                </a:lnTo>
                <a:lnTo>
                  <a:pt x="349645" y="967232"/>
                </a:lnTo>
                <a:lnTo>
                  <a:pt x="340853" y="964735"/>
                </a:lnTo>
                <a:lnTo>
                  <a:pt x="290349" y="939666"/>
                </a:lnTo>
                <a:lnTo>
                  <a:pt x="250611" y="912629"/>
                </a:lnTo>
                <a:lnTo>
                  <a:pt x="213554" y="881001"/>
                </a:lnTo>
                <a:lnTo>
                  <a:pt x="179578" y="845349"/>
                </a:lnTo>
                <a:lnTo>
                  <a:pt x="149085" y="806241"/>
                </a:lnTo>
                <a:lnTo>
                  <a:pt x="122477" y="764248"/>
                </a:lnTo>
                <a:lnTo>
                  <a:pt x="100155" y="719936"/>
                </a:lnTo>
                <a:lnTo>
                  <a:pt x="82520" y="673875"/>
                </a:lnTo>
                <a:lnTo>
                  <a:pt x="69973" y="626634"/>
                </a:lnTo>
                <a:lnTo>
                  <a:pt x="62918" y="578781"/>
                </a:lnTo>
                <a:lnTo>
                  <a:pt x="61753" y="530884"/>
                </a:lnTo>
                <a:lnTo>
                  <a:pt x="65820" y="480307"/>
                </a:lnTo>
                <a:lnTo>
                  <a:pt x="73877" y="431995"/>
                </a:lnTo>
                <a:lnTo>
                  <a:pt x="85939" y="386021"/>
                </a:lnTo>
                <a:lnTo>
                  <a:pt x="102018" y="342458"/>
                </a:lnTo>
                <a:lnTo>
                  <a:pt x="122126" y="301380"/>
                </a:lnTo>
                <a:lnTo>
                  <a:pt x="146277" y="262860"/>
                </a:lnTo>
                <a:lnTo>
                  <a:pt x="174483" y="226973"/>
                </a:lnTo>
                <a:lnTo>
                  <a:pt x="206756" y="193791"/>
                </a:lnTo>
                <a:lnTo>
                  <a:pt x="243110" y="163388"/>
                </a:lnTo>
                <a:lnTo>
                  <a:pt x="283557" y="135837"/>
                </a:lnTo>
                <a:lnTo>
                  <a:pt x="328110" y="111212"/>
                </a:lnTo>
                <a:lnTo>
                  <a:pt x="375165" y="90429"/>
                </a:lnTo>
                <a:lnTo>
                  <a:pt x="421957" y="74870"/>
                </a:lnTo>
                <a:lnTo>
                  <a:pt x="468447" y="64470"/>
                </a:lnTo>
                <a:lnTo>
                  <a:pt x="514602" y="59161"/>
                </a:lnTo>
                <a:lnTo>
                  <a:pt x="784223" y="58880"/>
                </a:lnTo>
                <a:lnTo>
                  <a:pt x="752003" y="43608"/>
                </a:lnTo>
                <a:lnTo>
                  <a:pt x="707438" y="27088"/>
                </a:lnTo>
                <a:lnTo>
                  <a:pt x="659905" y="13985"/>
                </a:lnTo>
                <a:lnTo>
                  <a:pt x="609973" y="4792"/>
                </a:lnTo>
                <a:lnTo>
                  <a:pt x="558211" y="0"/>
                </a:lnTo>
                <a:close/>
              </a:path>
              <a:path w="1003300" h="1071245">
                <a:moveTo>
                  <a:pt x="1002798" y="774470"/>
                </a:moveTo>
                <a:lnTo>
                  <a:pt x="971676" y="777629"/>
                </a:lnTo>
                <a:lnTo>
                  <a:pt x="946505" y="790445"/>
                </a:lnTo>
                <a:lnTo>
                  <a:pt x="925135" y="809840"/>
                </a:lnTo>
                <a:lnTo>
                  <a:pt x="905414" y="832738"/>
                </a:lnTo>
                <a:lnTo>
                  <a:pt x="868842" y="872707"/>
                </a:lnTo>
                <a:lnTo>
                  <a:pt x="829956" y="907388"/>
                </a:lnTo>
                <a:lnTo>
                  <a:pt x="788798" y="936861"/>
                </a:lnTo>
                <a:lnTo>
                  <a:pt x="745405" y="961211"/>
                </a:lnTo>
                <a:lnTo>
                  <a:pt x="699818" y="980519"/>
                </a:lnTo>
                <a:lnTo>
                  <a:pt x="652076" y="994869"/>
                </a:lnTo>
                <a:lnTo>
                  <a:pt x="602217" y="1004345"/>
                </a:lnTo>
                <a:lnTo>
                  <a:pt x="550282" y="1009027"/>
                </a:lnTo>
                <a:lnTo>
                  <a:pt x="781506" y="1009027"/>
                </a:lnTo>
                <a:lnTo>
                  <a:pt x="853072" y="967175"/>
                </a:lnTo>
                <a:lnTo>
                  <a:pt x="894820" y="936103"/>
                </a:lnTo>
                <a:lnTo>
                  <a:pt x="931370" y="903416"/>
                </a:lnTo>
                <a:lnTo>
                  <a:pt x="961581" y="870011"/>
                </a:lnTo>
                <a:lnTo>
                  <a:pt x="984316" y="836787"/>
                </a:lnTo>
                <a:lnTo>
                  <a:pt x="998434" y="804640"/>
                </a:lnTo>
                <a:lnTo>
                  <a:pt x="1002798" y="774470"/>
                </a:lnTo>
                <a:close/>
              </a:path>
              <a:path w="1003300" h="1071245">
                <a:moveTo>
                  <a:pt x="710253" y="140778"/>
                </a:moveTo>
                <a:lnTo>
                  <a:pt x="659755" y="163141"/>
                </a:lnTo>
                <a:lnTo>
                  <a:pt x="614849" y="184484"/>
                </a:lnTo>
                <a:lnTo>
                  <a:pt x="570763" y="207041"/>
                </a:lnTo>
                <a:lnTo>
                  <a:pt x="527601" y="230955"/>
                </a:lnTo>
                <a:lnTo>
                  <a:pt x="485467" y="256366"/>
                </a:lnTo>
                <a:lnTo>
                  <a:pt x="444465" y="283414"/>
                </a:lnTo>
                <a:lnTo>
                  <a:pt x="404698" y="312241"/>
                </a:lnTo>
                <a:lnTo>
                  <a:pt x="366270" y="342986"/>
                </a:lnTo>
                <a:lnTo>
                  <a:pt x="329286" y="375791"/>
                </a:lnTo>
                <a:lnTo>
                  <a:pt x="293849" y="410797"/>
                </a:lnTo>
                <a:lnTo>
                  <a:pt x="260064" y="448143"/>
                </a:lnTo>
                <a:lnTo>
                  <a:pt x="225628" y="493757"/>
                </a:lnTo>
                <a:lnTo>
                  <a:pt x="200258" y="539334"/>
                </a:lnTo>
                <a:lnTo>
                  <a:pt x="184029" y="584795"/>
                </a:lnTo>
                <a:lnTo>
                  <a:pt x="177018" y="630061"/>
                </a:lnTo>
                <a:lnTo>
                  <a:pt x="179299" y="675054"/>
                </a:lnTo>
                <a:lnTo>
                  <a:pt x="190950" y="719694"/>
                </a:lnTo>
                <a:lnTo>
                  <a:pt x="212045" y="763904"/>
                </a:lnTo>
                <a:lnTo>
                  <a:pt x="237031" y="802104"/>
                </a:lnTo>
                <a:lnTo>
                  <a:pt x="265010" y="838567"/>
                </a:lnTo>
                <a:lnTo>
                  <a:pt x="294752" y="873867"/>
                </a:lnTo>
                <a:lnTo>
                  <a:pt x="325024" y="908582"/>
                </a:lnTo>
                <a:lnTo>
                  <a:pt x="369194" y="939720"/>
                </a:lnTo>
                <a:lnTo>
                  <a:pt x="384943" y="949209"/>
                </a:lnTo>
                <a:lnTo>
                  <a:pt x="367430" y="971752"/>
                </a:lnTo>
                <a:lnTo>
                  <a:pt x="442433" y="971752"/>
                </a:lnTo>
                <a:lnTo>
                  <a:pt x="439498" y="959382"/>
                </a:lnTo>
                <a:lnTo>
                  <a:pt x="403903" y="959370"/>
                </a:lnTo>
                <a:lnTo>
                  <a:pt x="392489" y="954153"/>
                </a:lnTo>
                <a:lnTo>
                  <a:pt x="342536" y="890792"/>
                </a:lnTo>
                <a:lnTo>
                  <a:pt x="323742" y="849002"/>
                </a:lnTo>
                <a:lnTo>
                  <a:pt x="312717" y="807328"/>
                </a:lnTo>
                <a:lnTo>
                  <a:pt x="309492" y="765794"/>
                </a:lnTo>
                <a:lnTo>
                  <a:pt x="314099" y="724424"/>
                </a:lnTo>
                <a:lnTo>
                  <a:pt x="326570" y="683241"/>
                </a:lnTo>
                <a:lnTo>
                  <a:pt x="346935" y="642270"/>
                </a:lnTo>
                <a:lnTo>
                  <a:pt x="375282" y="601471"/>
                </a:lnTo>
                <a:lnTo>
                  <a:pt x="407293" y="564033"/>
                </a:lnTo>
                <a:lnTo>
                  <a:pt x="441508" y="529210"/>
                </a:lnTo>
                <a:lnTo>
                  <a:pt x="477668" y="496817"/>
                </a:lnTo>
                <a:lnTo>
                  <a:pt x="515569" y="466601"/>
                </a:lnTo>
                <a:lnTo>
                  <a:pt x="555005" y="438314"/>
                </a:lnTo>
                <a:lnTo>
                  <a:pt x="595773" y="411705"/>
                </a:lnTo>
                <a:lnTo>
                  <a:pt x="637667" y="386524"/>
                </a:lnTo>
                <a:lnTo>
                  <a:pt x="695057" y="354347"/>
                </a:lnTo>
                <a:lnTo>
                  <a:pt x="709788" y="344759"/>
                </a:lnTo>
                <a:lnTo>
                  <a:pt x="721402" y="334295"/>
                </a:lnTo>
                <a:lnTo>
                  <a:pt x="726624" y="323493"/>
                </a:lnTo>
                <a:lnTo>
                  <a:pt x="729164" y="278286"/>
                </a:lnTo>
                <a:lnTo>
                  <a:pt x="729652" y="234753"/>
                </a:lnTo>
                <a:lnTo>
                  <a:pt x="729617" y="226973"/>
                </a:lnTo>
                <a:lnTo>
                  <a:pt x="729210" y="186587"/>
                </a:lnTo>
                <a:lnTo>
                  <a:pt x="728833" y="141362"/>
                </a:lnTo>
                <a:lnTo>
                  <a:pt x="716273" y="141362"/>
                </a:lnTo>
                <a:lnTo>
                  <a:pt x="710253" y="140778"/>
                </a:lnTo>
                <a:close/>
              </a:path>
              <a:path w="1003300" h="1071245">
                <a:moveTo>
                  <a:pt x="708704" y="450493"/>
                </a:moveTo>
                <a:lnTo>
                  <a:pt x="659100" y="478501"/>
                </a:lnTo>
                <a:lnTo>
                  <a:pt x="615160" y="505377"/>
                </a:lnTo>
                <a:lnTo>
                  <a:pt x="572593" y="534020"/>
                </a:lnTo>
                <a:lnTo>
                  <a:pt x="531718" y="564800"/>
                </a:lnTo>
                <a:lnTo>
                  <a:pt x="492854" y="598088"/>
                </a:lnTo>
                <a:lnTo>
                  <a:pt x="456319" y="634254"/>
                </a:lnTo>
                <a:lnTo>
                  <a:pt x="422433" y="673670"/>
                </a:lnTo>
                <a:lnTo>
                  <a:pt x="395234" y="714609"/>
                </a:lnTo>
                <a:lnTo>
                  <a:pt x="377246" y="756688"/>
                </a:lnTo>
                <a:lnTo>
                  <a:pt x="368487" y="799825"/>
                </a:lnTo>
                <a:lnTo>
                  <a:pt x="368971" y="843941"/>
                </a:lnTo>
                <a:lnTo>
                  <a:pt x="378714" y="888954"/>
                </a:lnTo>
                <a:lnTo>
                  <a:pt x="397732" y="934782"/>
                </a:lnTo>
                <a:lnTo>
                  <a:pt x="401491" y="942110"/>
                </a:lnTo>
                <a:lnTo>
                  <a:pt x="401948" y="951140"/>
                </a:lnTo>
                <a:lnTo>
                  <a:pt x="403929" y="959382"/>
                </a:lnTo>
                <a:lnTo>
                  <a:pt x="439498" y="959382"/>
                </a:lnTo>
                <a:lnTo>
                  <a:pt x="438118" y="953565"/>
                </a:lnTo>
                <a:lnTo>
                  <a:pt x="437667" y="915490"/>
                </a:lnTo>
                <a:lnTo>
                  <a:pt x="457824" y="845150"/>
                </a:lnTo>
                <a:lnTo>
                  <a:pt x="477361" y="812354"/>
                </a:lnTo>
                <a:lnTo>
                  <a:pt x="506571" y="775328"/>
                </a:lnTo>
                <a:lnTo>
                  <a:pt x="539017" y="742227"/>
                </a:lnTo>
                <a:lnTo>
                  <a:pt x="574084" y="712288"/>
                </a:lnTo>
                <a:lnTo>
                  <a:pt x="611158" y="684746"/>
                </a:lnTo>
                <a:lnTo>
                  <a:pt x="649623" y="658840"/>
                </a:lnTo>
                <a:lnTo>
                  <a:pt x="688867" y="633805"/>
                </a:lnTo>
                <a:lnTo>
                  <a:pt x="700506" y="626634"/>
                </a:lnTo>
                <a:lnTo>
                  <a:pt x="712303" y="618733"/>
                </a:lnTo>
                <a:lnTo>
                  <a:pt x="721683" y="610255"/>
                </a:lnTo>
                <a:lnTo>
                  <a:pt x="725900" y="601471"/>
                </a:lnTo>
                <a:lnTo>
                  <a:pt x="727928" y="563892"/>
                </a:lnTo>
                <a:lnTo>
                  <a:pt x="728340" y="525918"/>
                </a:lnTo>
                <a:lnTo>
                  <a:pt x="727918" y="480307"/>
                </a:lnTo>
                <a:lnTo>
                  <a:pt x="727685" y="450645"/>
                </a:lnTo>
                <a:lnTo>
                  <a:pt x="714787" y="450645"/>
                </a:lnTo>
                <a:lnTo>
                  <a:pt x="708704" y="450493"/>
                </a:lnTo>
                <a:close/>
              </a:path>
              <a:path w="1003300" h="1071245">
                <a:moveTo>
                  <a:pt x="727665" y="448042"/>
                </a:moveTo>
                <a:lnTo>
                  <a:pt x="714787" y="450645"/>
                </a:lnTo>
                <a:lnTo>
                  <a:pt x="727685" y="450645"/>
                </a:lnTo>
                <a:lnTo>
                  <a:pt x="727665" y="448042"/>
                </a:lnTo>
                <a:close/>
              </a:path>
              <a:path w="1003300" h="1071245">
                <a:moveTo>
                  <a:pt x="784223" y="58880"/>
                </a:moveTo>
                <a:lnTo>
                  <a:pt x="560382" y="58880"/>
                </a:lnTo>
                <a:lnTo>
                  <a:pt x="605754" y="63558"/>
                </a:lnTo>
                <a:lnTo>
                  <a:pt x="650679" y="73130"/>
                </a:lnTo>
                <a:lnTo>
                  <a:pt x="695121" y="87531"/>
                </a:lnTo>
                <a:lnTo>
                  <a:pt x="739045" y="106694"/>
                </a:lnTo>
                <a:lnTo>
                  <a:pt x="782413" y="130552"/>
                </a:lnTo>
                <a:lnTo>
                  <a:pt x="825188" y="159041"/>
                </a:lnTo>
                <a:lnTo>
                  <a:pt x="847591" y="171411"/>
                </a:lnTo>
                <a:lnTo>
                  <a:pt x="868586" y="175136"/>
                </a:lnTo>
                <a:lnTo>
                  <a:pt x="889173" y="171115"/>
                </a:lnTo>
                <a:lnTo>
                  <a:pt x="910355" y="160247"/>
                </a:lnTo>
                <a:lnTo>
                  <a:pt x="889179" y="134021"/>
                </a:lnTo>
                <a:lnTo>
                  <a:pt x="862187" y="108752"/>
                </a:lnTo>
                <a:lnTo>
                  <a:pt x="829946" y="84932"/>
                </a:lnTo>
                <a:lnTo>
                  <a:pt x="793029" y="63053"/>
                </a:lnTo>
                <a:lnTo>
                  <a:pt x="784223" y="58880"/>
                </a:lnTo>
                <a:close/>
              </a:path>
              <a:path w="1003300" h="1071245">
                <a:moveTo>
                  <a:pt x="728821" y="139851"/>
                </a:moveTo>
                <a:lnTo>
                  <a:pt x="716273" y="141362"/>
                </a:lnTo>
                <a:lnTo>
                  <a:pt x="728833" y="141362"/>
                </a:lnTo>
                <a:lnTo>
                  <a:pt x="728821" y="139851"/>
                </a:lnTo>
                <a:close/>
              </a:path>
            </a:pathLst>
          </a:custGeom>
          <a:solidFill>
            <a:srgbClr val="141146"/>
          </a:solidFill>
        </p:spPr>
        <p:txBody>
          <a:bodyPr wrap="square" lIns="0" tIns="0" rIns="0" bIns="0" rtlCol="0"/>
          <a:lstStyle/>
          <a:p>
            <a:endParaRPr/>
          </a:p>
        </p:txBody>
      </p:sp>
      <p:sp>
        <p:nvSpPr>
          <p:cNvPr id="22" name="bk object 22"/>
          <p:cNvSpPr/>
          <p:nvPr/>
        </p:nvSpPr>
        <p:spPr>
          <a:xfrm>
            <a:off x="525376" y="5974158"/>
            <a:ext cx="2040612" cy="437138"/>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512613" y="2032254"/>
            <a:ext cx="9668172" cy="58483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0" b="1" i="0">
                <a:solidFill>
                  <a:schemeClr val="bg1"/>
                </a:solidFill>
                <a:latin typeface="Tw Cen MT"/>
                <a:cs typeface="Tw Cen MT"/>
              </a:defRPr>
            </a:lvl1pPr>
          </a:lstStyle>
          <a:p>
            <a:endParaRPr/>
          </a:p>
        </p:txBody>
      </p:sp>
      <p:sp>
        <p:nvSpPr>
          <p:cNvPr id="3" name="Holder 3"/>
          <p:cNvSpPr>
            <a:spLocks noGrp="1"/>
          </p:cNvSpPr>
          <p:nvPr>
            <p:ph type="body" idx="1"/>
          </p:nvPr>
        </p:nvSpPr>
        <p:spPr/>
        <p:txBody>
          <a:bodyPr lIns="0" tIns="0" rIns="0" bIns="0"/>
          <a:lstStyle>
            <a:lvl1pPr>
              <a:defRPr sz="2100" b="0" i="0">
                <a:solidFill>
                  <a:srgbClr val="231F20"/>
                </a:solidFill>
                <a:latin typeface="Tw Cen MT"/>
                <a:cs typeface="Tw Cen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550674" y="6489761"/>
            <a:ext cx="809538" cy="62730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10692003" cy="2230488"/>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187350"/>
            <a:ext cx="9902139" cy="1893887"/>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7092308"/>
            <a:ext cx="9217660" cy="0"/>
          </a:xfrm>
          <a:custGeom>
            <a:avLst/>
            <a:gdLst/>
            <a:ahLst/>
            <a:cxnLst/>
            <a:rect l="l" t="t" r="r" b="b"/>
            <a:pathLst>
              <a:path w="9217660">
                <a:moveTo>
                  <a:pt x="0" y="0"/>
                </a:moveTo>
                <a:lnTo>
                  <a:pt x="9217317" y="0"/>
                </a:lnTo>
              </a:path>
            </a:pathLst>
          </a:custGeom>
          <a:ln w="48221">
            <a:solidFill>
              <a:srgbClr val="14114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1000" b="1" i="0">
                <a:solidFill>
                  <a:schemeClr val="bg1"/>
                </a:solidFill>
                <a:latin typeface="Tw Cen MT"/>
                <a:cs typeface="Tw Cen M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0" b="1" i="0">
                <a:solidFill>
                  <a:schemeClr val="bg1"/>
                </a:solidFill>
                <a:latin typeface="Tw Cen MT"/>
                <a:cs typeface="Tw Cen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6372" y="183077"/>
            <a:ext cx="9900655" cy="1708150"/>
          </a:xfrm>
          <a:prstGeom prst="rect">
            <a:avLst/>
          </a:prstGeom>
        </p:spPr>
        <p:txBody>
          <a:bodyPr wrap="square" lIns="0" tIns="0" rIns="0" bIns="0">
            <a:spAutoFit/>
          </a:bodyPr>
          <a:lstStyle>
            <a:lvl1pPr>
              <a:defRPr sz="11000" b="1" i="0">
                <a:solidFill>
                  <a:schemeClr val="bg1"/>
                </a:solidFill>
                <a:latin typeface="Tw Cen MT"/>
                <a:cs typeface="Tw Cen MT"/>
              </a:defRPr>
            </a:lvl1pPr>
          </a:lstStyle>
          <a:p>
            <a:endParaRPr/>
          </a:p>
        </p:txBody>
      </p:sp>
      <p:sp>
        <p:nvSpPr>
          <p:cNvPr id="3" name="Holder 3"/>
          <p:cNvSpPr>
            <a:spLocks noGrp="1"/>
          </p:cNvSpPr>
          <p:nvPr>
            <p:ph type="body" idx="1"/>
          </p:nvPr>
        </p:nvSpPr>
        <p:spPr>
          <a:xfrm>
            <a:off x="1542280" y="2942296"/>
            <a:ext cx="7608839" cy="2265679"/>
          </a:xfrm>
          <a:prstGeom prst="rect">
            <a:avLst/>
          </a:prstGeom>
        </p:spPr>
        <p:txBody>
          <a:bodyPr wrap="square" lIns="0" tIns="0" rIns="0" bIns="0">
            <a:spAutoFit/>
          </a:bodyPr>
          <a:lstStyle>
            <a:lvl1pPr>
              <a:defRPr sz="2100" b="0" i="0">
                <a:solidFill>
                  <a:srgbClr val="231F20"/>
                </a:solidFill>
                <a:latin typeface="Tw Cen MT"/>
                <a:cs typeface="Tw Cen M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2/26/2020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8.jpg"/><Relationship Id="rId12" Type="http://schemas.openxmlformats.org/officeDocument/2006/relationships/image" Target="../media/image23.jpg"/><Relationship Id="rId17" Type="http://schemas.openxmlformats.org/officeDocument/2006/relationships/image" Target="../media/image27.jpeg"/><Relationship Id="rId2" Type="http://schemas.openxmlformats.org/officeDocument/2006/relationships/image" Target="../media/image14.pn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g"/><Relationship Id="rId15" Type="http://schemas.microsoft.com/office/2007/relationships/hdphoto" Target="../media/hdphoto2.wdp"/><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613" y="2032254"/>
            <a:ext cx="3636010" cy="584835"/>
          </a:xfrm>
          <a:prstGeom prst="rect">
            <a:avLst/>
          </a:prstGeom>
        </p:spPr>
        <p:txBody>
          <a:bodyPr vert="horz" wrap="square" lIns="0" tIns="15240" rIns="0" bIns="0" rtlCol="0">
            <a:spAutoFit/>
          </a:bodyPr>
          <a:lstStyle/>
          <a:p>
            <a:pPr marL="12700">
              <a:lnSpc>
                <a:spcPct val="100000"/>
              </a:lnSpc>
              <a:spcBef>
                <a:spcPts val="120"/>
              </a:spcBef>
            </a:pPr>
            <a:r>
              <a:rPr sz="3650" b="1" spc="10" dirty="0">
                <a:solidFill>
                  <a:schemeClr val="bg1"/>
                </a:solidFill>
                <a:latin typeface="Tw Cen MT"/>
                <a:cs typeface="Tw Cen MT"/>
              </a:rPr>
              <a:t>BUSINESS</a:t>
            </a:r>
            <a:r>
              <a:rPr sz="3650" b="1" spc="-55" dirty="0">
                <a:solidFill>
                  <a:schemeClr val="bg1"/>
                </a:solidFill>
                <a:latin typeface="Tw Cen MT"/>
                <a:cs typeface="Tw Cen MT"/>
              </a:rPr>
              <a:t> </a:t>
            </a:r>
            <a:r>
              <a:rPr sz="3650" b="1" spc="-20" dirty="0">
                <a:solidFill>
                  <a:schemeClr val="bg1"/>
                </a:solidFill>
                <a:latin typeface="Tw Cen MT"/>
                <a:cs typeface="Tw Cen MT"/>
              </a:rPr>
              <a:t>PROFILE</a:t>
            </a:r>
            <a:endParaRPr sz="3650" dirty="0">
              <a:solidFill>
                <a:schemeClr val="bg1"/>
              </a:solidFill>
              <a:latin typeface="Tw Cen MT"/>
              <a:cs typeface="Tw Cen MT"/>
            </a:endParaRPr>
          </a:p>
        </p:txBody>
      </p:sp>
      <p:sp>
        <p:nvSpPr>
          <p:cNvPr id="3" name="object 3"/>
          <p:cNvSpPr txBox="1"/>
          <p:nvPr/>
        </p:nvSpPr>
        <p:spPr>
          <a:xfrm>
            <a:off x="512613" y="2758661"/>
            <a:ext cx="3502660" cy="322580"/>
          </a:xfrm>
          <a:prstGeom prst="rect">
            <a:avLst/>
          </a:prstGeom>
        </p:spPr>
        <p:txBody>
          <a:bodyPr vert="horz" wrap="square" lIns="0" tIns="12065" rIns="0" bIns="0" rtlCol="0">
            <a:spAutoFit/>
          </a:bodyPr>
          <a:lstStyle/>
          <a:p>
            <a:pPr marL="12700">
              <a:lnSpc>
                <a:spcPct val="100000"/>
              </a:lnSpc>
              <a:spcBef>
                <a:spcPts val="95"/>
              </a:spcBef>
            </a:pPr>
            <a:r>
              <a:rPr sz="1950" dirty="0">
                <a:solidFill>
                  <a:schemeClr val="bg1"/>
                </a:solidFill>
                <a:latin typeface="Tw Cen MT"/>
                <a:cs typeface="Tw Cen MT"/>
              </a:rPr>
              <a:t>Construction </a:t>
            </a:r>
            <a:r>
              <a:rPr sz="1950" spc="-5" dirty="0">
                <a:solidFill>
                  <a:schemeClr val="bg1"/>
                </a:solidFill>
                <a:latin typeface="Tw Cen MT"/>
                <a:cs typeface="Tw Cen MT"/>
              </a:rPr>
              <a:t>| Consulting |</a:t>
            </a:r>
            <a:r>
              <a:rPr sz="1950" spc="-25" dirty="0">
                <a:solidFill>
                  <a:schemeClr val="bg1"/>
                </a:solidFill>
                <a:latin typeface="Tw Cen MT"/>
                <a:cs typeface="Tw Cen MT"/>
              </a:rPr>
              <a:t> </a:t>
            </a:r>
            <a:r>
              <a:rPr sz="1950" spc="-5" dirty="0">
                <a:solidFill>
                  <a:schemeClr val="bg1"/>
                </a:solidFill>
                <a:latin typeface="Tw Cen MT"/>
                <a:cs typeface="Tw Cen MT"/>
              </a:rPr>
              <a:t>Security</a:t>
            </a:r>
            <a:endParaRPr sz="1950" dirty="0">
              <a:solidFill>
                <a:schemeClr val="bg1"/>
              </a:solidFill>
              <a:latin typeface="Tw Cen MT"/>
              <a:cs typeface="Tw Cen MT"/>
            </a:endParaRPr>
          </a:p>
        </p:txBody>
      </p:sp>
      <p:sp>
        <p:nvSpPr>
          <p:cNvPr id="4" name="Rectangle 3"/>
          <p:cNvSpPr/>
          <p:nvPr/>
        </p:nvSpPr>
        <p:spPr>
          <a:xfrm>
            <a:off x="165100" y="4314825"/>
            <a:ext cx="25908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 y="3422032"/>
            <a:ext cx="4400550" cy="3200400"/>
          </a:xfrm>
          <a:prstGeom prst="rect">
            <a:avLst/>
          </a:prstGeom>
        </p:spPr>
      </p:pic>
      <p:sp>
        <p:nvSpPr>
          <p:cNvPr id="6" name="Text Placeholder 13">
            <a:extLst>
              <a:ext uri="{FF2B5EF4-FFF2-40B4-BE49-F238E27FC236}">
                <a16:creationId xmlns:a16="http://schemas.microsoft.com/office/drawing/2014/main" id="{B6611344-9447-438E-873C-299AF4110B03}"/>
              </a:ext>
            </a:extLst>
          </p:cNvPr>
          <p:cNvSpPr txBox="1">
            <a:spLocks/>
          </p:cNvSpPr>
          <p:nvPr/>
        </p:nvSpPr>
        <p:spPr>
          <a:xfrm>
            <a:off x="0" y="5472001"/>
            <a:ext cx="3022238" cy="24301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dirty="0"/>
              <a:t>Keanan </a:t>
            </a:r>
            <a:r>
              <a:rPr lang="en-US" b="1" dirty="0" smtClean="0"/>
              <a:t>Petersen</a:t>
            </a:r>
            <a:endParaRPr lang="en-US" b="1" dirty="0"/>
          </a:p>
        </p:txBody>
      </p:sp>
      <p:sp>
        <p:nvSpPr>
          <p:cNvPr id="7" name="Text Placeholder 14">
            <a:extLst>
              <a:ext uri="{FF2B5EF4-FFF2-40B4-BE49-F238E27FC236}">
                <a16:creationId xmlns:a16="http://schemas.microsoft.com/office/drawing/2014/main" id="{7A3FB895-3D21-4707-8EDE-3F825906DE41}"/>
              </a:ext>
            </a:extLst>
          </p:cNvPr>
          <p:cNvSpPr txBox="1">
            <a:spLocks/>
          </p:cNvSpPr>
          <p:nvPr/>
        </p:nvSpPr>
        <p:spPr>
          <a:xfrm>
            <a:off x="0" y="5802788"/>
            <a:ext cx="3022238" cy="24301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smtClean="0"/>
              <a:t>071 872 0317</a:t>
            </a:r>
            <a:endParaRPr lang="en-US" dirty="0"/>
          </a:p>
        </p:txBody>
      </p:sp>
      <p:sp>
        <p:nvSpPr>
          <p:cNvPr id="8" name="Text Placeholder 22">
            <a:extLst>
              <a:ext uri="{FF2B5EF4-FFF2-40B4-BE49-F238E27FC236}">
                <a16:creationId xmlns:a16="http://schemas.microsoft.com/office/drawing/2014/main" id="{A0B41C33-430D-4B31-A546-F85646919475}"/>
              </a:ext>
            </a:extLst>
          </p:cNvPr>
          <p:cNvSpPr txBox="1">
            <a:spLocks/>
          </p:cNvSpPr>
          <p:nvPr/>
        </p:nvSpPr>
        <p:spPr>
          <a:xfrm>
            <a:off x="-7621" y="6379417"/>
            <a:ext cx="3022239" cy="24301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smtClean="0"/>
              <a:t>info@kmpgroup.co.za</a:t>
            </a:r>
            <a:endParaRPr lang="en-US" dirty="0"/>
          </a:p>
        </p:txBody>
      </p:sp>
      <p:sp>
        <p:nvSpPr>
          <p:cNvPr id="9" name="Text Placeholder 23">
            <a:extLst>
              <a:ext uri="{FF2B5EF4-FFF2-40B4-BE49-F238E27FC236}">
                <a16:creationId xmlns:a16="http://schemas.microsoft.com/office/drawing/2014/main" id="{E62065D0-127B-4884-9760-D1FFEC38A6F9}"/>
              </a:ext>
            </a:extLst>
          </p:cNvPr>
          <p:cNvSpPr txBox="1">
            <a:spLocks/>
          </p:cNvSpPr>
          <p:nvPr/>
        </p:nvSpPr>
        <p:spPr>
          <a:xfrm>
            <a:off x="0" y="6067425"/>
            <a:ext cx="3022238" cy="24301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smtClean="0"/>
              <a:t>www.kmpgroup.co.za</a:t>
            </a:r>
            <a:endParaRPr lang="en-US" dirty="0"/>
          </a:p>
        </p:txBody>
      </p:sp>
      <p:sp>
        <p:nvSpPr>
          <p:cNvPr id="10" name="Snip Single Corner Rectangle 9"/>
          <p:cNvSpPr/>
          <p:nvPr/>
        </p:nvSpPr>
        <p:spPr>
          <a:xfrm>
            <a:off x="-7621" y="3770274"/>
            <a:ext cx="4058921" cy="392151"/>
          </a:xfrm>
          <a:custGeom>
            <a:avLst/>
            <a:gdLst>
              <a:gd name="connsiteX0" fmla="*/ 0 w 4022894"/>
              <a:gd name="connsiteY0" fmla="*/ 0 h 360855"/>
              <a:gd name="connsiteX1" fmla="*/ 3962750 w 4022894"/>
              <a:gd name="connsiteY1" fmla="*/ 0 h 360855"/>
              <a:gd name="connsiteX2" fmla="*/ 4022894 w 4022894"/>
              <a:gd name="connsiteY2" fmla="*/ 60144 h 360855"/>
              <a:gd name="connsiteX3" fmla="*/ 4022894 w 4022894"/>
              <a:gd name="connsiteY3" fmla="*/ 360855 h 360855"/>
              <a:gd name="connsiteX4" fmla="*/ 0 w 4022894"/>
              <a:gd name="connsiteY4" fmla="*/ 360855 h 360855"/>
              <a:gd name="connsiteX5" fmla="*/ 0 w 4022894"/>
              <a:gd name="connsiteY5" fmla="*/ 0 h 360855"/>
              <a:gd name="connsiteX0" fmla="*/ 0 w 4022894"/>
              <a:gd name="connsiteY0" fmla="*/ 0 h 360855"/>
              <a:gd name="connsiteX1" fmla="*/ 3962750 w 4022894"/>
              <a:gd name="connsiteY1" fmla="*/ 0 h 360855"/>
              <a:gd name="connsiteX2" fmla="*/ 4022894 w 4022894"/>
              <a:gd name="connsiteY2" fmla="*/ 60144 h 360855"/>
              <a:gd name="connsiteX3" fmla="*/ 3848100 w 4022894"/>
              <a:gd name="connsiteY3" fmla="*/ 211630 h 360855"/>
              <a:gd name="connsiteX4" fmla="*/ 4022894 w 4022894"/>
              <a:gd name="connsiteY4" fmla="*/ 360855 h 360855"/>
              <a:gd name="connsiteX5" fmla="*/ 0 w 4022894"/>
              <a:gd name="connsiteY5" fmla="*/ 360855 h 360855"/>
              <a:gd name="connsiteX6" fmla="*/ 0 w 4022894"/>
              <a:gd name="connsiteY6" fmla="*/ 0 h 360855"/>
              <a:gd name="connsiteX0" fmla="*/ 0 w 4022894"/>
              <a:gd name="connsiteY0" fmla="*/ 0 h 360855"/>
              <a:gd name="connsiteX1" fmla="*/ 3962750 w 4022894"/>
              <a:gd name="connsiteY1" fmla="*/ 0 h 360855"/>
              <a:gd name="connsiteX2" fmla="*/ 4022894 w 4022894"/>
              <a:gd name="connsiteY2" fmla="*/ 60144 h 360855"/>
              <a:gd name="connsiteX3" fmla="*/ 3848100 w 4022894"/>
              <a:gd name="connsiteY3" fmla="*/ 211630 h 360855"/>
              <a:gd name="connsiteX4" fmla="*/ 3819694 w 4022894"/>
              <a:gd name="connsiteY4" fmla="*/ 360855 h 360855"/>
              <a:gd name="connsiteX5" fmla="*/ 0 w 4022894"/>
              <a:gd name="connsiteY5" fmla="*/ 360855 h 360855"/>
              <a:gd name="connsiteX6" fmla="*/ 0 w 4022894"/>
              <a:gd name="connsiteY6" fmla="*/ 0 h 360855"/>
              <a:gd name="connsiteX0" fmla="*/ 0 w 4022894"/>
              <a:gd name="connsiteY0" fmla="*/ 0 h 360855"/>
              <a:gd name="connsiteX1" fmla="*/ 3962750 w 4022894"/>
              <a:gd name="connsiteY1" fmla="*/ 0 h 360855"/>
              <a:gd name="connsiteX2" fmla="*/ 4022894 w 4022894"/>
              <a:gd name="connsiteY2" fmla="*/ 60144 h 360855"/>
              <a:gd name="connsiteX3" fmla="*/ 3848100 w 4022894"/>
              <a:gd name="connsiteY3" fmla="*/ 211630 h 360855"/>
              <a:gd name="connsiteX4" fmla="*/ 3809534 w 4022894"/>
              <a:gd name="connsiteY4" fmla="*/ 360855 h 360855"/>
              <a:gd name="connsiteX5" fmla="*/ 0 w 4022894"/>
              <a:gd name="connsiteY5" fmla="*/ 360855 h 360855"/>
              <a:gd name="connsiteX6" fmla="*/ 0 w 4022894"/>
              <a:gd name="connsiteY6" fmla="*/ 0 h 360855"/>
              <a:gd name="connsiteX0" fmla="*/ 0 w 3962750"/>
              <a:gd name="connsiteY0" fmla="*/ 31296 h 392151"/>
              <a:gd name="connsiteX1" fmla="*/ 3962750 w 3962750"/>
              <a:gd name="connsiteY1" fmla="*/ 31296 h 392151"/>
              <a:gd name="connsiteX2" fmla="*/ 3931454 w 3962750"/>
              <a:gd name="connsiteY2" fmla="*/ 0 h 392151"/>
              <a:gd name="connsiteX3" fmla="*/ 3848100 w 3962750"/>
              <a:gd name="connsiteY3" fmla="*/ 242926 h 392151"/>
              <a:gd name="connsiteX4" fmla="*/ 3809534 w 3962750"/>
              <a:gd name="connsiteY4" fmla="*/ 392151 h 392151"/>
              <a:gd name="connsiteX5" fmla="*/ 0 w 3962750"/>
              <a:gd name="connsiteY5" fmla="*/ 392151 h 392151"/>
              <a:gd name="connsiteX6" fmla="*/ 0 w 3962750"/>
              <a:gd name="connsiteY6" fmla="*/ 31296 h 39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750" h="392151">
                <a:moveTo>
                  <a:pt x="0" y="31296"/>
                </a:moveTo>
                <a:lnTo>
                  <a:pt x="3962750" y="31296"/>
                </a:lnTo>
                <a:lnTo>
                  <a:pt x="3931454" y="0"/>
                </a:lnTo>
                <a:cubicBezTo>
                  <a:pt x="3930763" y="60655"/>
                  <a:pt x="3848791" y="182271"/>
                  <a:pt x="3848100" y="242926"/>
                </a:cubicBezTo>
                <a:lnTo>
                  <a:pt x="3809534" y="392151"/>
                </a:lnTo>
                <a:lnTo>
                  <a:pt x="0" y="392151"/>
                </a:lnTo>
                <a:lnTo>
                  <a:pt x="0" y="31296"/>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2">
            <a:extLst>
              <a:ext uri="{FF2B5EF4-FFF2-40B4-BE49-F238E27FC236}">
                <a16:creationId xmlns:a16="http://schemas.microsoft.com/office/drawing/2014/main" id="{A0B41C33-430D-4B31-A546-F85646919475}"/>
              </a:ext>
            </a:extLst>
          </p:cNvPr>
          <p:cNvSpPr txBox="1">
            <a:spLocks/>
          </p:cNvSpPr>
          <p:nvPr/>
        </p:nvSpPr>
        <p:spPr>
          <a:xfrm>
            <a:off x="-7622" y="6653324"/>
            <a:ext cx="3022239" cy="24301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14 Fever </a:t>
            </a:r>
            <a:r>
              <a:rPr lang="en-US" dirty="0" smtClean="0"/>
              <a:t>Tree</a:t>
            </a:r>
          </a:p>
          <a:p>
            <a:r>
              <a:rPr lang="en-US" dirty="0" smtClean="0"/>
              <a:t> </a:t>
            </a:r>
            <a:r>
              <a:rPr lang="en-US" dirty="0"/>
              <a:t>Florida 4Th </a:t>
            </a:r>
            <a:endParaRPr lang="en-US" dirty="0" smtClean="0"/>
          </a:p>
          <a:p>
            <a:r>
              <a:rPr lang="en-US" dirty="0" smtClean="0"/>
              <a:t>Avenue </a:t>
            </a:r>
            <a:r>
              <a:rPr lang="en-US" dirty="0"/>
              <a:t>unit 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50675" y="6489758"/>
            <a:ext cx="809536" cy="6273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0692003" cy="22304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87337"/>
            <a:ext cx="9902139" cy="1893900"/>
          </a:xfrm>
          <a:prstGeom prst="rect">
            <a:avLst/>
          </a:prstGeom>
          <a:blipFill>
            <a:blip r:embed="rId4" cstate="print">
              <a:duotone>
                <a:prstClr val="black"/>
                <a:schemeClr val="accent1">
                  <a:tint val="45000"/>
                  <a:satMod val="400000"/>
                </a:schemeClr>
              </a:duotone>
            </a:blip>
            <a:stretch>
              <a:fillRect/>
            </a:stretch>
          </a:blipFill>
        </p:spPr>
        <p:txBody>
          <a:bodyPr wrap="square" lIns="0" tIns="0" rIns="0" bIns="0" rtlCol="0"/>
          <a:lstStyle/>
          <a:p>
            <a:endParaRPr/>
          </a:p>
        </p:txBody>
      </p:sp>
      <p:sp>
        <p:nvSpPr>
          <p:cNvPr id="5" name="object 5"/>
          <p:cNvSpPr/>
          <p:nvPr/>
        </p:nvSpPr>
        <p:spPr>
          <a:xfrm>
            <a:off x="409079" y="2524785"/>
            <a:ext cx="1714500" cy="479501"/>
          </a:xfrm>
          <a:prstGeom prst="rect">
            <a:avLst/>
          </a:prstGeom>
          <a:solidFill>
            <a:schemeClr val="tx2"/>
          </a:solidFill>
        </p:spPr>
        <p:txBody>
          <a:bodyPr wrap="square" lIns="0" tIns="0" rIns="0" bIns="0" rtlCol="0"/>
          <a:lstStyle/>
          <a:p>
            <a:endParaRPr/>
          </a:p>
        </p:txBody>
      </p:sp>
      <p:sp>
        <p:nvSpPr>
          <p:cNvPr id="6" name="object 6"/>
          <p:cNvSpPr/>
          <p:nvPr/>
        </p:nvSpPr>
        <p:spPr>
          <a:xfrm>
            <a:off x="4445825" y="2524785"/>
            <a:ext cx="1714512" cy="479501"/>
          </a:xfrm>
          <a:prstGeom prst="rect">
            <a:avLst/>
          </a:prstGeom>
          <a:solidFill>
            <a:schemeClr val="tx2"/>
          </a:solidFill>
        </p:spPr>
        <p:txBody>
          <a:bodyPr wrap="square" lIns="0" tIns="0" rIns="0" bIns="0" rtlCol="0"/>
          <a:lstStyle/>
          <a:p>
            <a:endParaRPr/>
          </a:p>
        </p:txBody>
      </p:sp>
      <p:sp>
        <p:nvSpPr>
          <p:cNvPr id="7" name="object 7"/>
          <p:cNvSpPr/>
          <p:nvPr/>
        </p:nvSpPr>
        <p:spPr>
          <a:xfrm>
            <a:off x="2424277" y="2524785"/>
            <a:ext cx="1714512" cy="479501"/>
          </a:xfrm>
          <a:prstGeom prst="rect">
            <a:avLst/>
          </a:prstGeom>
          <a:solidFill>
            <a:schemeClr val="tx2"/>
          </a:solidFill>
        </p:spPr>
        <p:txBody>
          <a:bodyPr wrap="square" lIns="0" tIns="0" rIns="0" bIns="0" rtlCol="0"/>
          <a:lstStyle/>
          <a:p>
            <a:endParaRPr/>
          </a:p>
        </p:txBody>
      </p:sp>
      <p:sp>
        <p:nvSpPr>
          <p:cNvPr id="8" name="object 8"/>
          <p:cNvSpPr/>
          <p:nvPr/>
        </p:nvSpPr>
        <p:spPr>
          <a:xfrm>
            <a:off x="0" y="7092315"/>
            <a:ext cx="9217660" cy="0"/>
          </a:xfrm>
          <a:custGeom>
            <a:avLst/>
            <a:gdLst/>
            <a:ahLst/>
            <a:cxnLst/>
            <a:rect l="l" t="t" r="r" b="b"/>
            <a:pathLst>
              <a:path w="9217660">
                <a:moveTo>
                  <a:pt x="0" y="0"/>
                </a:moveTo>
                <a:lnTo>
                  <a:pt x="9217317" y="0"/>
                </a:lnTo>
              </a:path>
            </a:pathLst>
          </a:custGeom>
          <a:ln w="48234">
            <a:solidFill>
              <a:srgbClr val="141146"/>
            </a:solidFill>
          </a:ln>
        </p:spPr>
        <p:txBody>
          <a:bodyPr wrap="square" lIns="0" tIns="0" rIns="0" bIns="0" rtlCol="0"/>
          <a:lstStyle/>
          <a:p>
            <a:endParaRPr/>
          </a:p>
        </p:txBody>
      </p:sp>
      <p:sp>
        <p:nvSpPr>
          <p:cNvPr id="9" name="object 9"/>
          <p:cNvSpPr txBox="1">
            <a:spLocks noGrp="1"/>
          </p:cNvSpPr>
          <p:nvPr>
            <p:ph type="title"/>
          </p:nvPr>
        </p:nvSpPr>
        <p:spPr>
          <a:xfrm>
            <a:off x="396378" y="183077"/>
            <a:ext cx="5448935" cy="1708150"/>
          </a:xfrm>
          <a:prstGeom prst="rect">
            <a:avLst/>
          </a:prstGeom>
        </p:spPr>
        <p:txBody>
          <a:bodyPr vert="horz" wrap="square" lIns="0" tIns="17780" rIns="0" bIns="0" rtlCol="0">
            <a:spAutoFit/>
          </a:bodyPr>
          <a:lstStyle/>
          <a:p>
            <a:pPr marL="12700">
              <a:lnSpc>
                <a:spcPct val="100000"/>
              </a:lnSpc>
              <a:spcBef>
                <a:spcPts val="140"/>
              </a:spcBef>
            </a:pPr>
            <a:r>
              <a:rPr spc="20" dirty="0"/>
              <a:t>About</a:t>
            </a:r>
            <a:r>
              <a:rPr spc="-90" dirty="0"/>
              <a:t> </a:t>
            </a:r>
            <a:r>
              <a:rPr spc="20" dirty="0"/>
              <a:t>Us</a:t>
            </a:r>
          </a:p>
        </p:txBody>
      </p:sp>
      <p:sp>
        <p:nvSpPr>
          <p:cNvPr id="10" name="object 10"/>
          <p:cNvSpPr txBox="1"/>
          <p:nvPr/>
        </p:nvSpPr>
        <p:spPr>
          <a:xfrm>
            <a:off x="464380" y="2646184"/>
            <a:ext cx="96520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Tw Cen MT"/>
                <a:cs typeface="Tw Cen MT"/>
              </a:rPr>
              <a:t>OUR</a:t>
            </a:r>
            <a:r>
              <a:rPr sz="1400" b="1" spc="-80" dirty="0">
                <a:solidFill>
                  <a:srgbClr val="FFFFFF"/>
                </a:solidFill>
                <a:latin typeface="Tw Cen MT"/>
                <a:cs typeface="Tw Cen MT"/>
              </a:rPr>
              <a:t> </a:t>
            </a:r>
            <a:r>
              <a:rPr sz="1400" b="1" dirty="0">
                <a:solidFill>
                  <a:srgbClr val="FFFFFF"/>
                </a:solidFill>
                <a:latin typeface="Tw Cen MT"/>
                <a:cs typeface="Tw Cen MT"/>
              </a:rPr>
              <a:t>VISION</a:t>
            </a:r>
            <a:endParaRPr sz="1400">
              <a:latin typeface="Tw Cen MT"/>
              <a:cs typeface="Tw Cen MT"/>
            </a:endParaRPr>
          </a:p>
        </p:txBody>
      </p:sp>
      <p:sp>
        <p:nvSpPr>
          <p:cNvPr id="11" name="object 11"/>
          <p:cNvSpPr txBox="1"/>
          <p:nvPr/>
        </p:nvSpPr>
        <p:spPr>
          <a:xfrm>
            <a:off x="2521704" y="2646184"/>
            <a:ext cx="1077595"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Tw Cen MT"/>
                <a:cs typeface="Tw Cen MT"/>
              </a:rPr>
              <a:t>OUR</a:t>
            </a:r>
            <a:r>
              <a:rPr sz="1400" b="1" spc="-80" dirty="0">
                <a:solidFill>
                  <a:srgbClr val="FFFFFF"/>
                </a:solidFill>
                <a:latin typeface="Tw Cen MT"/>
                <a:cs typeface="Tw Cen MT"/>
              </a:rPr>
              <a:t> </a:t>
            </a:r>
            <a:r>
              <a:rPr sz="1400" b="1" dirty="0">
                <a:solidFill>
                  <a:srgbClr val="FFFFFF"/>
                </a:solidFill>
                <a:latin typeface="Tw Cen MT"/>
                <a:cs typeface="Tw Cen MT"/>
              </a:rPr>
              <a:t>MISSION</a:t>
            </a:r>
            <a:endParaRPr sz="1400">
              <a:latin typeface="Tw Cen MT"/>
              <a:cs typeface="Tw Cen MT"/>
            </a:endParaRPr>
          </a:p>
        </p:txBody>
      </p:sp>
      <p:sp>
        <p:nvSpPr>
          <p:cNvPr id="12" name="object 12"/>
          <p:cNvSpPr txBox="1"/>
          <p:nvPr/>
        </p:nvSpPr>
        <p:spPr>
          <a:xfrm>
            <a:off x="4553780" y="2646184"/>
            <a:ext cx="1139190" cy="238760"/>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FFFFFF"/>
                </a:solidFill>
                <a:latin typeface="Tw Cen MT"/>
                <a:cs typeface="Tw Cen MT"/>
              </a:rPr>
              <a:t>BACKGROUND</a:t>
            </a:r>
            <a:endParaRPr sz="1400">
              <a:latin typeface="Tw Cen MT"/>
              <a:cs typeface="Tw Cen MT"/>
            </a:endParaRPr>
          </a:p>
        </p:txBody>
      </p:sp>
      <p:sp>
        <p:nvSpPr>
          <p:cNvPr id="13" name="TextBox 12"/>
          <p:cNvSpPr txBox="1"/>
          <p:nvPr/>
        </p:nvSpPr>
        <p:spPr>
          <a:xfrm>
            <a:off x="165100" y="3054645"/>
            <a:ext cx="2133524" cy="2554545"/>
          </a:xfrm>
          <a:prstGeom prst="rect">
            <a:avLst/>
          </a:prstGeom>
          <a:noFill/>
        </p:spPr>
        <p:txBody>
          <a:bodyPr wrap="square" rtlCol="0">
            <a:spAutoFit/>
          </a:bodyPr>
          <a:lstStyle/>
          <a:p>
            <a:pPr marL="285750" indent="-285750">
              <a:buFont typeface="Wingdings" panose="05000000000000000000" pitchFamily="2" charset="2"/>
              <a:buChar char="q"/>
            </a:pPr>
            <a:r>
              <a:rPr lang="en-US" sz="1600" dirty="0">
                <a:solidFill>
                  <a:schemeClr val="bg2">
                    <a:lumMod val="25000"/>
                  </a:schemeClr>
                </a:solidFill>
              </a:rPr>
              <a:t>We seek to provide quality construction products and services to the South African Market by maintaining the highest level of safety, integrity and innovation. </a:t>
            </a:r>
          </a:p>
        </p:txBody>
      </p:sp>
      <p:sp>
        <p:nvSpPr>
          <p:cNvPr id="16" name="Rectangle 15"/>
          <p:cNvSpPr/>
          <p:nvPr/>
        </p:nvSpPr>
        <p:spPr>
          <a:xfrm>
            <a:off x="7861300" y="6219825"/>
            <a:ext cx="2830703"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74900" y="3054645"/>
            <a:ext cx="1924046" cy="2800767"/>
          </a:xfrm>
          <a:prstGeom prst="rect">
            <a:avLst/>
          </a:prstGeom>
          <a:noFill/>
        </p:spPr>
        <p:txBody>
          <a:bodyPr wrap="square" rtlCol="0">
            <a:spAutoFit/>
          </a:bodyPr>
          <a:lstStyle/>
          <a:p>
            <a:pPr marL="285750" indent="-285750">
              <a:buFont typeface="Wingdings" panose="05000000000000000000" pitchFamily="2" charset="2"/>
              <a:buChar char="q"/>
            </a:pPr>
            <a:r>
              <a:rPr lang="en-ZA" altLang="en-US" sz="1600" dirty="0">
                <a:solidFill>
                  <a:schemeClr val="bg2">
                    <a:lumMod val="25000"/>
                  </a:schemeClr>
                </a:solidFill>
              </a:rPr>
              <a:t>To become the leading enabler of projects in Africa through development, innovation and </a:t>
            </a:r>
            <a:r>
              <a:rPr lang="en-ZA" altLang="en-US" sz="1600" dirty="0" smtClean="0">
                <a:solidFill>
                  <a:schemeClr val="bg2">
                    <a:lumMod val="25000"/>
                  </a:schemeClr>
                </a:solidFill>
              </a:rPr>
              <a:t>acquiring technology </a:t>
            </a:r>
            <a:r>
              <a:rPr lang="en-ZA" altLang="en-US" sz="1600" dirty="0">
                <a:solidFill>
                  <a:schemeClr val="bg2">
                    <a:lumMod val="25000"/>
                  </a:schemeClr>
                </a:solidFill>
              </a:rPr>
              <a:t>aligned with local and international trends.</a:t>
            </a:r>
          </a:p>
        </p:txBody>
      </p:sp>
      <p:sp>
        <p:nvSpPr>
          <p:cNvPr id="15" name="TextBox 14"/>
          <p:cNvSpPr txBox="1"/>
          <p:nvPr/>
        </p:nvSpPr>
        <p:spPr>
          <a:xfrm>
            <a:off x="4501484" y="3084731"/>
            <a:ext cx="5950616" cy="4278094"/>
          </a:xfrm>
          <a:prstGeom prst="rect">
            <a:avLst/>
          </a:prstGeom>
          <a:noFill/>
        </p:spPr>
        <p:txBody>
          <a:bodyPr wrap="square" rtlCol="0" anchor="ctr">
            <a:spAutoFit/>
          </a:bodyPr>
          <a:lstStyle/>
          <a:p>
            <a:pPr marL="285750" indent="-285750">
              <a:buFont typeface="Wingdings" panose="05000000000000000000" pitchFamily="2" charset="2"/>
              <a:buChar char="q"/>
            </a:pPr>
            <a:r>
              <a:rPr lang="en-US" sz="1600" b="1" dirty="0">
                <a:solidFill>
                  <a:schemeClr val="bg2">
                    <a:lumMod val="25000"/>
                  </a:schemeClr>
                </a:solidFill>
              </a:rPr>
              <a:t>KMP GROUP (PTY) LTD </a:t>
            </a:r>
            <a:r>
              <a:rPr lang="en-US" sz="1600" dirty="0">
                <a:solidFill>
                  <a:schemeClr val="bg2">
                    <a:lumMod val="25000"/>
                  </a:schemeClr>
                </a:solidFill>
              </a:rPr>
              <a:t>is a black Owned South African company established in </a:t>
            </a:r>
            <a:r>
              <a:rPr lang="en-US" sz="1600" dirty="0" smtClean="0">
                <a:solidFill>
                  <a:schemeClr val="bg2">
                    <a:lumMod val="25000"/>
                  </a:schemeClr>
                </a:solidFill>
              </a:rPr>
              <a:t>2012. </a:t>
            </a:r>
            <a:r>
              <a:rPr lang="en-US" sz="1600" dirty="0">
                <a:solidFill>
                  <a:schemeClr val="bg2">
                    <a:lumMod val="25000"/>
                  </a:schemeClr>
                </a:solidFill>
              </a:rPr>
              <a:t>With its main focus aimed at delivering a quality service to the local market. The KMP services include but are not limited to Construction, Consulting and Security.        </a:t>
            </a:r>
          </a:p>
          <a:p>
            <a:pPr marL="285750" indent="-285750">
              <a:buFont typeface="Wingdings" panose="05000000000000000000" pitchFamily="2" charset="2"/>
              <a:buChar char="q"/>
            </a:pPr>
            <a:endParaRPr lang="en-US" sz="1600" dirty="0">
              <a:solidFill>
                <a:schemeClr val="bg2">
                  <a:lumMod val="25000"/>
                </a:schemeClr>
              </a:solidFill>
            </a:endParaRPr>
          </a:p>
          <a:p>
            <a:pPr marL="285750" indent="-285750">
              <a:buFont typeface="Wingdings" panose="05000000000000000000" pitchFamily="2" charset="2"/>
              <a:buChar char="q"/>
            </a:pPr>
            <a:r>
              <a:rPr lang="en-US" sz="1600" dirty="0">
                <a:solidFill>
                  <a:schemeClr val="bg2">
                    <a:lumMod val="25000"/>
                  </a:schemeClr>
                </a:solidFill>
              </a:rPr>
              <a:t>As a BEE compliant organization, we seek to provide good quality building services through a highly skilled and competitive team in the area of Civil Engineering and General Building, enabling us to trade, engage and interact with individuals, corporate and government entities across the country.</a:t>
            </a:r>
          </a:p>
          <a:p>
            <a:pPr marL="285750" indent="-285750">
              <a:buFont typeface="Wingdings" panose="05000000000000000000" pitchFamily="2" charset="2"/>
              <a:buChar char="q"/>
            </a:pPr>
            <a:endParaRPr lang="en-US" sz="1600" dirty="0">
              <a:solidFill>
                <a:schemeClr val="bg2">
                  <a:lumMod val="25000"/>
                </a:schemeClr>
              </a:solidFill>
            </a:endParaRPr>
          </a:p>
          <a:p>
            <a:pPr marL="285750" indent="-285750">
              <a:buFont typeface="Wingdings" panose="05000000000000000000" pitchFamily="2" charset="2"/>
              <a:buChar char="q"/>
            </a:pPr>
            <a:r>
              <a:rPr lang="en-US" sz="1600" dirty="0">
                <a:solidFill>
                  <a:schemeClr val="bg2">
                    <a:lumMod val="25000"/>
                  </a:schemeClr>
                </a:solidFill>
              </a:rPr>
              <a:t>The KMP business policy is built on strong pillars that aim to intensify our ability to Consult in Business Transformation, Performance Improvement and Continuous Services Improvements.  </a:t>
            </a:r>
          </a:p>
          <a:p>
            <a:pPr marL="285750" indent="-285750">
              <a:buFont typeface="Wingdings" panose="05000000000000000000" pitchFamily="2" charset="2"/>
              <a:buChar char="q"/>
            </a:pPr>
            <a:endParaRPr lang="en-US" sz="1600" dirty="0">
              <a:solidFill>
                <a:schemeClr val="bg2">
                  <a:lumMod val="25000"/>
                </a:schemeClr>
              </a:solidFill>
            </a:endParaRPr>
          </a:p>
          <a:p>
            <a:pPr marL="285750" indent="-285750">
              <a:buFont typeface="Wingdings" panose="05000000000000000000" pitchFamily="2" charset="2"/>
              <a:buChar char="q"/>
            </a:pPr>
            <a:endParaRPr lang="en-US" sz="1600" dirty="0">
              <a:solidFill>
                <a:schemeClr val="bg2">
                  <a:lumMod val="25000"/>
                </a:schemeClr>
              </a:solidFill>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8900" y="6219825"/>
            <a:ext cx="2841297" cy="20663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50675" y="6489758"/>
            <a:ext cx="809536" cy="6273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0692003" cy="22304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87337"/>
            <a:ext cx="9902139" cy="1893900"/>
          </a:xfrm>
          <a:prstGeom prst="rect">
            <a:avLst/>
          </a:prstGeom>
          <a:blipFill>
            <a:blip r:embed="rId4" cstate="print">
              <a:duotone>
                <a:prstClr val="black"/>
                <a:schemeClr val="accent1">
                  <a:tint val="45000"/>
                  <a:satMod val="400000"/>
                </a:schemeClr>
              </a:duotone>
            </a:blip>
            <a:stretch>
              <a:fillRect/>
            </a:stretch>
          </a:blipFill>
        </p:spPr>
        <p:txBody>
          <a:bodyPr wrap="square" lIns="0" tIns="0" rIns="0" bIns="0" rtlCol="0"/>
          <a:lstStyle/>
          <a:p>
            <a:endParaRPr/>
          </a:p>
        </p:txBody>
      </p:sp>
      <p:sp>
        <p:nvSpPr>
          <p:cNvPr id="5" name="object 5"/>
          <p:cNvSpPr/>
          <p:nvPr/>
        </p:nvSpPr>
        <p:spPr>
          <a:xfrm>
            <a:off x="0" y="7092315"/>
            <a:ext cx="9217660" cy="0"/>
          </a:xfrm>
          <a:custGeom>
            <a:avLst/>
            <a:gdLst/>
            <a:ahLst/>
            <a:cxnLst/>
            <a:rect l="l" t="t" r="r" b="b"/>
            <a:pathLst>
              <a:path w="9217660">
                <a:moveTo>
                  <a:pt x="0" y="0"/>
                </a:moveTo>
                <a:lnTo>
                  <a:pt x="9217317" y="0"/>
                </a:lnTo>
              </a:path>
            </a:pathLst>
          </a:custGeom>
          <a:ln w="48234">
            <a:solidFill>
              <a:srgbClr val="141146"/>
            </a:solidFill>
          </a:ln>
        </p:spPr>
        <p:txBody>
          <a:bodyPr wrap="square" lIns="0" tIns="0" rIns="0" bIns="0" rtlCol="0"/>
          <a:lstStyle/>
          <a:p>
            <a:endParaRPr/>
          </a:p>
        </p:txBody>
      </p:sp>
      <p:sp>
        <p:nvSpPr>
          <p:cNvPr id="6" name="object 6"/>
          <p:cNvSpPr txBox="1">
            <a:spLocks noGrp="1"/>
          </p:cNvSpPr>
          <p:nvPr>
            <p:ph type="title"/>
          </p:nvPr>
        </p:nvSpPr>
        <p:spPr>
          <a:xfrm>
            <a:off x="396378" y="183077"/>
            <a:ext cx="4777105" cy="1708150"/>
          </a:xfrm>
          <a:prstGeom prst="rect">
            <a:avLst/>
          </a:prstGeom>
        </p:spPr>
        <p:txBody>
          <a:bodyPr vert="horz" wrap="square" lIns="0" tIns="17780" rIns="0" bIns="0" rtlCol="0">
            <a:spAutoFit/>
          </a:bodyPr>
          <a:lstStyle/>
          <a:p>
            <a:pPr marL="12700">
              <a:lnSpc>
                <a:spcPct val="100000"/>
              </a:lnSpc>
              <a:spcBef>
                <a:spcPts val="140"/>
              </a:spcBef>
            </a:pPr>
            <a:r>
              <a:rPr spc="40" dirty="0"/>
              <a:t>Services</a:t>
            </a:r>
          </a:p>
        </p:txBody>
      </p:sp>
      <p:sp>
        <p:nvSpPr>
          <p:cNvPr id="7" name="object 7"/>
          <p:cNvSpPr txBox="1"/>
          <p:nvPr/>
        </p:nvSpPr>
        <p:spPr>
          <a:xfrm>
            <a:off x="872490" y="2257425"/>
            <a:ext cx="9732010" cy="997709"/>
          </a:xfrm>
          <a:prstGeom prst="rect">
            <a:avLst/>
          </a:prstGeom>
        </p:spPr>
        <p:txBody>
          <a:bodyPr vert="horz" wrap="square" lIns="0" tIns="12700" rIns="0" bIns="0" rtlCol="0">
            <a:spAutoFit/>
          </a:bodyPr>
          <a:lstStyle/>
          <a:p>
            <a:pPr algn="ctr"/>
            <a:r>
              <a:rPr lang="en-US" sz="1600" b="1" dirty="0">
                <a:solidFill>
                  <a:schemeClr val="bg2">
                    <a:lumMod val="25000"/>
                  </a:schemeClr>
                </a:solidFill>
              </a:rPr>
              <a:t>KMP GROUP (PTY) LTD </a:t>
            </a:r>
            <a:endParaRPr lang="en-US" sz="1600" b="1" dirty="0" smtClean="0">
              <a:solidFill>
                <a:schemeClr val="bg2">
                  <a:lumMod val="25000"/>
                </a:schemeClr>
              </a:solidFill>
            </a:endParaRPr>
          </a:p>
          <a:p>
            <a:r>
              <a:rPr lang="en-US" sz="1600" dirty="0" smtClean="0">
                <a:solidFill>
                  <a:schemeClr val="bg2">
                    <a:lumMod val="25000"/>
                  </a:schemeClr>
                </a:solidFill>
              </a:rPr>
              <a:t>provides </a:t>
            </a:r>
            <a:r>
              <a:rPr lang="en-US" sz="1600" dirty="0">
                <a:solidFill>
                  <a:schemeClr val="bg2">
                    <a:lumMod val="25000"/>
                  </a:schemeClr>
                </a:solidFill>
              </a:rPr>
              <a:t>an elaborate array of products &amp; services across three key interwoven offerings, namely: Construction (Building, Welding, Electric work, Plumbing, etc.) Consulting (Professional Advice, Potential, Tactical &amp; Strategic Solutions) as well as Security (Installations, High Tech Security Equipment &amp; Maintenance) </a:t>
            </a:r>
            <a:r>
              <a:rPr lang="en-US" sz="1600" dirty="0" smtClean="0">
                <a:solidFill>
                  <a:schemeClr val="bg2">
                    <a:lumMod val="25000"/>
                  </a:schemeClr>
                </a:solidFill>
              </a:rPr>
              <a:t>.</a:t>
            </a:r>
            <a:endParaRPr lang="en-US" sz="1600" dirty="0">
              <a:solidFill>
                <a:schemeClr val="bg2">
                  <a:lumMod val="25000"/>
                </a:schemeClr>
              </a:solidFill>
            </a:endParaRPr>
          </a:p>
        </p:txBody>
      </p:sp>
      <p:sp>
        <p:nvSpPr>
          <p:cNvPr id="8" name="object 8"/>
          <p:cNvSpPr txBox="1"/>
          <p:nvPr/>
        </p:nvSpPr>
        <p:spPr>
          <a:xfrm>
            <a:off x="1188050" y="3657776"/>
            <a:ext cx="2768670" cy="3521477"/>
          </a:xfrm>
          <a:prstGeom prst="rect">
            <a:avLst/>
          </a:prstGeom>
        </p:spPr>
        <p:txBody>
          <a:bodyPr vert="horz" wrap="square" lIns="0" tIns="12700" rIns="0" bIns="0" rtlCol="0">
            <a:spAutoFit/>
          </a:bodyPr>
          <a:lstStyle/>
          <a:p>
            <a:pPr marL="285750" indent="-285750">
              <a:buFont typeface="Wingdings" panose="05000000000000000000" pitchFamily="2" charset="2"/>
              <a:buChar char="q"/>
            </a:pPr>
            <a:r>
              <a:rPr lang="en-US" sz="1200" dirty="0">
                <a:ea typeface="Calibri"/>
                <a:cs typeface="Times New Roman"/>
              </a:rPr>
              <a:t>Planning Approval</a:t>
            </a:r>
          </a:p>
          <a:p>
            <a:pPr marL="285750" indent="-285750">
              <a:buFont typeface="Wingdings" panose="05000000000000000000" pitchFamily="2" charset="2"/>
              <a:buChar char="q"/>
            </a:pPr>
            <a:r>
              <a:rPr lang="en-US" sz="1200" dirty="0">
                <a:ea typeface="Calibri"/>
                <a:cs typeface="Times New Roman"/>
              </a:rPr>
              <a:t>Rezoning</a:t>
            </a:r>
          </a:p>
          <a:p>
            <a:pPr marL="285750" indent="-285750">
              <a:buFont typeface="Wingdings" panose="05000000000000000000" pitchFamily="2" charset="2"/>
              <a:buChar char="q"/>
            </a:pPr>
            <a:r>
              <a:rPr lang="en-US" sz="1200" dirty="0">
                <a:ea typeface="Calibri"/>
                <a:cs typeface="Times New Roman"/>
              </a:rPr>
              <a:t>New Service Applications</a:t>
            </a:r>
          </a:p>
          <a:p>
            <a:pPr marL="285750" indent="-285750">
              <a:buFont typeface="Wingdings" panose="05000000000000000000" pitchFamily="2" charset="2"/>
              <a:buChar char="q"/>
            </a:pPr>
            <a:r>
              <a:rPr lang="en-US" sz="1200" dirty="0">
                <a:ea typeface="Calibri"/>
                <a:cs typeface="Times New Roman"/>
              </a:rPr>
              <a:t>Clearance Figures</a:t>
            </a:r>
          </a:p>
          <a:p>
            <a:pPr marL="285750" indent="-285750">
              <a:buFont typeface="Wingdings" panose="05000000000000000000" pitchFamily="2" charset="2"/>
              <a:buChar char="q"/>
            </a:pPr>
            <a:r>
              <a:rPr lang="en-US" sz="1200" dirty="0">
                <a:ea typeface="Calibri"/>
                <a:cs typeface="Times New Roman"/>
              </a:rPr>
              <a:t>Clearance Certificate</a:t>
            </a:r>
          </a:p>
          <a:p>
            <a:pPr marL="285750" indent="-285750">
              <a:buFont typeface="Wingdings" panose="05000000000000000000" pitchFamily="2" charset="2"/>
              <a:buChar char="q"/>
            </a:pPr>
            <a:r>
              <a:rPr lang="en-US" sz="1200" dirty="0">
                <a:ea typeface="Calibri"/>
                <a:cs typeface="Times New Roman"/>
              </a:rPr>
              <a:t>Account Queries</a:t>
            </a:r>
          </a:p>
          <a:p>
            <a:pPr marL="285750" indent="-285750">
              <a:buFont typeface="Wingdings" panose="05000000000000000000" pitchFamily="2" charset="2"/>
              <a:buChar char="q"/>
            </a:pPr>
            <a:r>
              <a:rPr lang="en-US" sz="1200" dirty="0">
                <a:ea typeface="Calibri"/>
                <a:cs typeface="Times New Roman"/>
              </a:rPr>
              <a:t>Payment Arrangements</a:t>
            </a:r>
          </a:p>
          <a:p>
            <a:pPr marL="285750" indent="-285750">
              <a:buFont typeface="Wingdings" panose="05000000000000000000" pitchFamily="2" charset="2"/>
              <a:buChar char="q"/>
            </a:pPr>
            <a:r>
              <a:rPr lang="en-US" sz="1200" dirty="0">
                <a:ea typeface="Calibri"/>
                <a:cs typeface="Times New Roman"/>
              </a:rPr>
              <a:t>General Queries</a:t>
            </a:r>
          </a:p>
          <a:p>
            <a:pPr marL="285750" indent="-285750">
              <a:buFont typeface="Wingdings" panose="05000000000000000000" pitchFamily="2" charset="2"/>
              <a:buChar char="q"/>
            </a:pPr>
            <a:r>
              <a:rPr lang="en-US" sz="1200" dirty="0">
                <a:ea typeface="Calibri"/>
                <a:cs typeface="Times New Roman"/>
              </a:rPr>
              <a:t>License Renewal</a:t>
            </a:r>
          </a:p>
          <a:p>
            <a:pPr marL="285750" indent="-285750">
              <a:buFont typeface="Wingdings" panose="05000000000000000000" pitchFamily="2" charset="2"/>
              <a:buChar char="q"/>
            </a:pPr>
            <a:r>
              <a:rPr lang="en-US" sz="1200" dirty="0">
                <a:ea typeface="Calibri"/>
                <a:cs typeface="Times New Roman"/>
              </a:rPr>
              <a:t>Vehicle Registrations</a:t>
            </a:r>
          </a:p>
          <a:p>
            <a:pPr marL="285750" indent="-285750">
              <a:buFont typeface="Wingdings" panose="05000000000000000000" pitchFamily="2" charset="2"/>
              <a:buChar char="q"/>
            </a:pPr>
            <a:r>
              <a:rPr lang="en-US" sz="1200" dirty="0">
                <a:ea typeface="Calibri"/>
                <a:cs typeface="Times New Roman"/>
              </a:rPr>
              <a:t>Roadworthy</a:t>
            </a:r>
          </a:p>
          <a:p>
            <a:pPr marL="285750" indent="-285750">
              <a:buFont typeface="Wingdings" panose="05000000000000000000" pitchFamily="2" charset="2"/>
              <a:buChar char="q"/>
            </a:pPr>
            <a:r>
              <a:rPr lang="en-US" sz="1200" dirty="0">
                <a:ea typeface="Calibri"/>
                <a:cs typeface="Times New Roman"/>
              </a:rPr>
              <a:t>Police Clearance</a:t>
            </a:r>
          </a:p>
          <a:p>
            <a:pPr marL="285750" indent="-285750">
              <a:buFont typeface="Wingdings" panose="05000000000000000000" pitchFamily="2" charset="2"/>
              <a:buChar char="q"/>
            </a:pPr>
            <a:r>
              <a:rPr lang="en-US" sz="1200" dirty="0">
                <a:ea typeface="Calibri"/>
                <a:cs typeface="Times New Roman"/>
              </a:rPr>
              <a:t>Personalized Number Plates</a:t>
            </a:r>
          </a:p>
          <a:p>
            <a:pPr marL="285750" indent="-285750">
              <a:buFont typeface="Wingdings" panose="05000000000000000000" pitchFamily="2" charset="2"/>
              <a:buChar char="q"/>
            </a:pPr>
            <a:r>
              <a:rPr lang="en-US" sz="1200" dirty="0">
                <a:ea typeface="Calibri"/>
                <a:cs typeface="Times New Roman"/>
              </a:rPr>
              <a:t>Clearance Figures</a:t>
            </a:r>
          </a:p>
          <a:p>
            <a:pPr marL="285750" indent="-285750">
              <a:buFont typeface="Wingdings" panose="05000000000000000000" pitchFamily="2" charset="2"/>
              <a:buChar char="q"/>
            </a:pPr>
            <a:r>
              <a:rPr lang="en-US" sz="1200" dirty="0">
                <a:ea typeface="Calibri"/>
                <a:cs typeface="Times New Roman"/>
              </a:rPr>
              <a:t>Clearance Certificate</a:t>
            </a:r>
          </a:p>
          <a:p>
            <a:pPr marL="285750" indent="-285750">
              <a:buFont typeface="Wingdings" panose="05000000000000000000" pitchFamily="2" charset="2"/>
              <a:buChar char="q"/>
            </a:pPr>
            <a:r>
              <a:rPr lang="en-US" sz="1200" dirty="0">
                <a:ea typeface="Calibri"/>
                <a:cs typeface="Times New Roman"/>
              </a:rPr>
              <a:t>Account Queries</a:t>
            </a:r>
          </a:p>
          <a:p>
            <a:pPr marL="285750" indent="-285750">
              <a:buFont typeface="Wingdings" panose="05000000000000000000" pitchFamily="2" charset="2"/>
              <a:buChar char="q"/>
            </a:pPr>
            <a:r>
              <a:rPr lang="en-US" sz="1200" dirty="0">
                <a:ea typeface="Calibri"/>
                <a:cs typeface="Times New Roman"/>
              </a:rPr>
              <a:t>Payment Arrangements</a:t>
            </a:r>
          </a:p>
          <a:p>
            <a:pPr marL="285750" indent="-285750">
              <a:buFont typeface="Wingdings" panose="05000000000000000000" pitchFamily="2" charset="2"/>
              <a:buChar char="q"/>
            </a:pPr>
            <a:r>
              <a:rPr lang="en-US" sz="1200" dirty="0">
                <a:ea typeface="Calibri"/>
                <a:cs typeface="Times New Roman"/>
              </a:rPr>
              <a:t>General Queries</a:t>
            </a:r>
          </a:p>
          <a:p>
            <a:pPr marL="285750" indent="-285750">
              <a:buFont typeface="Wingdings" panose="05000000000000000000" pitchFamily="2" charset="2"/>
              <a:buChar char="q"/>
            </a:pPr>
            <a:endParaRPr lang="en-US" sz="1200" dirty="0"/>
          </a:p>
        </p:txBody>
      </p:sp>
      <p:sp>
        <p:nvSpPr>
          <p:cNvPr id="9" name="object 9"/>
          <p:cNvSpPr txBox="1"/>
          <p:nvPr/>
        </p:nvSpPr>
        <p:spPr>
          <a:xfrm>
            <a:off x="4279900" y="3762674"/>
            <a:ext cx="3055557" cy="2985946"/>
          </a:xfrm>
          <a:prstGeom prst="rect">
            <a:avLst/>
          </a:prstGeom>
        </p:spPr>
        <p:txBody>
          <a:bodyPr vert="horz" wrap="square" lIns="0" tIns="12700" rIns="0" bIns="0" rtlCol="0">
            <a:spAutoFit/>
          </a:bodyPr>
          <a:lstStyle/>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Civil Engineering</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Civil works</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Roads</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New Buildings (From concept to Completion)</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Building repairs</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Cleaning Services  </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smtClean="0">
                <a:ea typeface="Calibri"/>
                <a:cs typeface="Times New Roman"/>
              </a:rPr>
              <a:t>Glass </a:t>
            </a:r>
            <a:r>
              <a:rPr lang="en-ZA" sz="1400" dirty="0">
                <a:ea typeface="Calibri"/>
                <a:cs typeface="Times New Roman"/>
              </a:rPr>
              <a:t>and Aluminium </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Telecoms</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Plumbing </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Electrical</a:t>
            </a:r>
          </a:p>
          <a:p>
            <a:pPr marL="342900" marR="0" lvl="0" indent="-342900">
              <a:lnSpc>
                <a:spcPct val="115000"/>
              </a:lnSpc>
              <a:spcBef>
                <a:spcPts val="0"/>
              </a:spcBef>
              <a:spcAft>
                <a:spcPts val="0"/>
              </a:spcAft>
              <a:buFont typeface="Wingdings" panose="05000000000000000000" pitchFamily="2" charset="2"/>
              <a:buChar char="q"/>
              <a:tabLst>
                <a:tab pos="1838325" algn="l"/>
              </a:tabLst>
            </a:pPr>
            <a:r>
              <a:rPr lang="en-ZA" sz="1400" dirty="0">
                <a:ea typeface="Calibri"/>
                <a:cs typeface="Times New Roman"/>
              </a:rPr>
              <a:t>Maintenance </a:t>
            </a:r>
          </a:p>
        </p:txBody>
      </p:sp>
      <p:sp>
        <p:nvSpPr>
          <p:cNvPr id="11" name="Rectangle 10"/>
          <p:cNvSpPr/>
          <p:nvPr/>
        </p:nvSpPr>
        <p:spPr>
          <a:xfrm>
            <a:off x="7480300" y="6372225"/>
            <a:ext cx="3211703" cy="119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778" y="5991225"/>
            <a:ext cx="3267076" cy="2376056"/>
          </a:xfrm>
          <a:prstGeom prst="rect">
            <a:avLst/>
          </a:prstGeom>
        </p:spPr>
      </p:pic>
      <p:sp>
        <p:nvSpPr>
          <p:cNvPr id="13" name="TextBox 12"/>
          <p:cNvSpPr txBox="1"/>
          <p:nvPr/>
        </p:nvSpPr>
        <p:spPr>
          <a:xfrm>
            <a:off x="4463913" y="3327585"/>
            <a:ext cx="1406795" cy="369332"/>
          </a:xfrm>
          <a:prstGeom prst="rect">
            <a:avLst/>
          </a:prstGeom>
          <a:noFill/>
        </p:spPr>
        <p:txBody>
          <a:bodyPr wrap="none" rtlCol="0">
            <a:spAutoFit/>
          </a:bodyPr>
          <a:lstStyle/>
          <a:p>
            <a:r>
              <a:rPr lang="en-US" b="1" dirty="0" smtClean="0"/>
              <a:t>Construction</a:t>
            </a:r>
            <a:endParaRPr lang="en-US" b="1" dirty="0"/>
          </a:p>
        </p:txBody>
      </p:sp>
      <p:sp>
        <p:nvSpPr>
          <p:cNvPr id="14" name="TextBox 13"/>
          <p:cNvSpPr txBox="1"/>
          <p:nvPr/>
        </p:nvSpPr>
        <p:spPr>
          <a:xfrm>
            <a:off x="1188050" y="3313935"/>
            <a:ext cx="1192955" cy="369332"/>
          </a:xfrm>
          <a:prstGeom prst="rect">
            <a:avLst/>
          </a:prstGeom>
          <a:noFill/>
        </p:spPr>
        <p:txBody>
          <a:bodyPr wrap="none" rtlCol="0">
            <a:spAutoFit/>
          </a:bodyPr>
          <a:lstStyle/>
          <a:p>
            <a:r>
              <a:rPr lang="en-US" b="1" dirty="0" smtClean="0"/>
              <a:t>Consulting</a:t>
            </a:r>
            <a:endParaRPr lang="en-US" b="1" dirty="0"/>
          </a:p>
        </p:txBody>
      </p:sp>
      <p:sp>
        <p:nvSpPr>
          <p:cNvPr id="15" name="TextBox 14"/>
          <p:cNvSpPr txBox="1"/>
          <p:nvPr/>
        </p:nvSpPr>
        <p:spPr>
          <a:xfrm>
            <a:off x="7767717" y="3259693"/>
            <a:ext cx="955711" cy="369332"/>
          </a:xfrm>
          <a:prstGeom prst="rect">
            <a:avLst/>
          </a:prstGeom>
          <a:noFill/>
        </p:spPr>
        <p:txBody>
          <a:bodyPr wrap="none" rtlCol="0">
            <a:spAutoFit/>
          </a:bodyPr>
          <a:lstStyle/>
          <a:p>
            <a:r>
              <a:rPr lang="en-US" b="1" dirty="0" smtClean="0"/>
              <a:t>Security</a:t>
            </a:r>
            <a:endParaRPr lang="en-US" b="1" dirty="0"/>
          </a:p>
        </p:txBody>
      </p:sp>
      <p:sp>
        <p:nvSpPr>
          <p:cNvPr id="10" name="object 10"/>
          <p:cNvSpPr txBox="1"/>
          <p:nvPr/>
        </p:nvSpPr>
        <p:spPr>
          <a:xfrm>
            <a:off x="7632700" y="3571791"/>
            <a:ext cx="3227124" cy="3029034"/>
          </a:xfrm>
          <a:prstGeom prst="rect">
            <a:avLst/>
          </a:prstGeom>
        </p:spPr>
        <p:txBody>
          <a:bodyPr vert="horz" wrap="square" lIns="0" tIns="12700" rIns="0" bIns="0" rtlCol="0">
            <a:spAutoFit/>
          </a:bodyPr>
          <a:lstStyle/>
          <a:p>
            <a:pPr marL="285750" indent="-285750">
              <a:buFont typeface="Wingdings" panose="05000000000000000000" pitchFamily="2" charset="2"/>
              <a:buChar char="q"/>
            </a:pPr>
            <a:r>
              <a:rPr lang="en-US" sz="1400" dirty="0"/>
              <a:t>Video Analytics</a:t>
            </a:r>
          </a:p>
          <a:p>
            <a:pPr marL="285750" indent="-285750">
              <a:buFont typeface="Wingdings" panose="05000000000000000000" pitchFamily="2" charset="2"/>
              <a:buChar char="q"/>
            </a:pPr>
            <a:r>
              <a:rPr lang="en-US" sz="1400" dirty="0"/>
              <a:t>Integrated  Data Management Combined  With CCTV</a:t>
            </a:r>
          </a:p>
          <a:p>
            <a:pPr marL="285750" indent="-285750">
              <a:buFont typeface="Wingdings" panose="05000000000000000000" pitchFamily="2" charset="2"/>
              <a:buChar char="q"/>
            </a:pPr>
            <a:r>
              <a:rPr lang="en-US" sz="1400" dirty="0"/>
              <a:t>Fibre Optics</a:t>
            </a:r>
          </a:p>
          <a:p>
            <a:pPr marL="285750" indent="-285750">
              <a:buFont typeface="Wingdings" panose="05000000000000000000" pitchFamily="2" charset="2"/>
              <a:buChar char="q"/>
            </a:pPr>
            <a:r>
              <a:rPr lang="en-US" sz="1400" dirty="0"/>
              <a:t>Offsite CCTV Monitoring</a:t>
            </a:r>
          </a:p>
          <a:p>
            <a:pPr marL="285750" indent="-285750">
              <a:buFont typeface="Wingdings" panose="05000000000000000000" pitchFamily="2" charset="2"/>
              <a:buChar char="q"/>
            </a:pPr>
            <a:r>
              <a:rPr lang="en-US" sz="1400" dirty="0"/>
              <a:t>Thermal CCTV</a:t>
            </a:r>
          </a:p>
          <a:p>
            <a:pPr marL="285750" indent="-285750">
              <a:buFont typeface="Wingdings" panose="05000000000000000000" pitchFamily="2" charset="2"/>
              <a:buChar char="q"/>
            </a:pPr>
            <a:r>
              <a:rPr lang="en-US" sz="1400" dirty="0"/>
              <a:t> Commercial &amp; Residential CCTV</a:t>
            </a:r>
          </a:p>
          <a:p>
            <a:pPr marL="285750" indent="-285750">
              <a:buFont typeface="Wingdings" panose="05000000000000000000" pitchFamily="2" charset="2"/>
              <a:buChar char="q"/>
            </a:pPr>
            <a:r>
              <a:rPr lang="en-US" sz="1400" dirty="0"/>
              <a:t> CCTV Maintenance , Repairs &amp; Installations</a:t>
            </a:r>
          </a:p>
          <a:p>
            <a:pPr marL="285750" indent="-285750">
              <a:buFont typeface="Wingdings" panose="05000000000000000000" pitchFamily="2" charset="2"/>
              <a:buChar char="q"/>
            </a:pPr>
            <a:r>
              <a:rPr lang="en-US" sz="1400" dirty="0"/>
              <a:t>Access Control</a:t>
            </a:r>
          </a:p>
          <a:p>
            <a:pPr marL="285750" indent="-285750">
              <a:buFont typeface="Wingdings" panose="05000000000000000000" pitchFamily="2" charset="2"/>
              <a:buChar char="q"/>
            </a:pPr>
            <a:r>
              <a:rPr lang="en-US" sz="1400" dirty="0"/>
              <a:t>Alarm Systems</a:t>
            </a:r>
          </a:p>
          <a:p>
            <a:pPr marL="285750" indent="-285750">
              <a:buFont typeface="Wingdings" panose="05000000000000000000" pitchFamily="2" charset="2"/>
              <a:buChar char="q"/>
            </a:pPr>
            <a:r>
              <a:rPr lang="en-US" sz="1400" dirty="0"/>
              <a:t>Gate Motors</a:t>
            </a:r>
          </a:p>
          <a:p>
            <a:pPr marL="285750" indent="-285750">
              <a:buFont typeface="Wingdings" panose="05000000000000000000" pitchFamily="2" charset="2"/>
              <a:buChar char="q"/>
            </a:pPr>
            <a:r>
              <a:rPr lang="en-US" sz="1400" dirty="0"/>
              <a:t>Electrical fence</a:t>
            </a:r>
          </a:p>
          <a:p>
            <a:pPr marL="285750" indent="-285750">
              <a:buFont typeface="Wingdings" panose="05000000000000000000" pitchFamily="2" charset="2"/>
              <a:buChar char="q"/>
            </a:pPr>
            <a:r>
              <a:rPr lang="en-US" sz="1400" dirty="0"/>
              <a:t>Intercom Systems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50674" y="6489761"/>
            <a:ext cx="809538" cy="627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0692003" cy="22304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87350"/>
            <a:ext cx="9902139" cy="1893887"/>
          </a:xfrm>
          <a:prstGeom prst="rect">
            <a:avLst/>
          </a:prstGeom>
          <a:blipFill dpi="0" rotWithShape="1">
            <a:blip r:embed="rId4" cstate="print">
              <a:alphaModFix amt="43000"/>
              <a:duotone>
                <a:prstClr val="black"/>
                <a:schemeClr val="accent1">
                  <a:tint val="45000"/>
                  <a:satMod val="400000"/>
                </a:schemeClr>
              </a:duotone>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40000" contrast="20000"/>
                      </a14:imgEffect>
                    </a14:imgLayer>
                  </a14:imgProps>
                </a:ext>
              </a:extLst>
            </a:blip>
            <a:srcRect/>
            <a:stretch>
              <a:fillRect/>
            </a:stretch>
          </a:blipFill>
          <a:effectLst>
            <a:glow>
              <a:schemeClr val="accent1"/>
            </a:glow>
            <a:outerShdw blurRad="1117600" dist="50800" dir="5400000" sx="1000" sy="1000" algn="ctr" rotWithShape="0">
              <a:schemeClr val="tx2">
                <a:alpha val="0"/>
              </a:schemeClr>
            </a:outerShdw>
            <a:reflection stA="24000" endPos="3000" dist="50800" dir="5400000" sy="-100000" algn="bl" rotWithShape="0"/>
          </a:effectLst>
        </p:spPr>
        <p:txBody>
          <a:bodyPr wrap="square" lIns="0" tIns="0" rIns="0" bIns="0" rtlCol="0"/>
          <a:lstStyle/>
          <a:p>
            <a:endParaRPr/>
          </a:p>
        </p:txBody>
      </p:sp>
      <p:sp>
        <p:nvSpPr>
          <p:cNvPr id="5" name="object 5"/>
          <p:cNvSpPr/>
          <p:nvPr/>
        </p:nvSpPr>
        <p:spPr>
          <a:xfrm>
            <a:off x="0" y="7092308"/>
            <a:ext cx="9217660" cy="0"/>
          </a:xfrm>
          <a:custGeom>
            <a:avLst/>
            <a:gdLst/>
            <a:ahLst/>
            <a:cxnLst/>
            <a:rect l="l" t="t" r="r" b="b"/>
            <a:pathLst>
              <a:path w="9217660">
                <a:moveTo>
                  <a:pt x="0" y="0"/>
                </a:moveTo>
                <a:lnTo>
                  <a:pt x="9217317" y="0"/>
                </a:lnTo>
              </a:path>
            </a:pathLst>
          </a:custGeom>
          <a:ln w="48221">
            <a:solidFill>
              <a:srgbClr val="141146"/>
            </a:solidFill>
          </a:ln>
        </p:spPr>
        <p:txBody>
          <a:bodyPr wrap="square" lIns="0" tIns="0" rIns="0" bIns="0" rtlCol="0"/>
          <a:lstStyle/>
          <a:p>
            <a:endParaRPr/>
          </a:p>
        </p:txBody>
      </p:sp>
      <p:sp>
        <p:nvSpPr>
          <p:cNvPr id="6" name="object 6"/>
          <p:cNvSpPr txBox="1">
            <a:spLocks noGrp="1"/>
          </p:cNvSpPr>
          <p:nvPr>
            <p:ph type="title"/>
          </p:nvPr>
        </p:nvSpPr>
        <p:spPr>
          <a:xfrm>
            <a:off x="396372" y="183077"/>
            <a:ext cx="6251575" cy="1708150"/>
          </a:xfrm>
          <a:prstGeom prst="rect">
            <a:avLst/>
          </a:prstGeom>
        </p:spPr>
        <p:txBody>
          <a:bodyPr vert="horz" wrap="square" lIns="0" tIns="17780" rIns="0" bIns="0" rtlCol="0">
            <a:spAutoFit/>
          </a:bodyPr>
          <a:lstStyle/>
          <a:p>
            <a:pPr marL="12700">
              <a:lnSpc>
                <a:spcPct val="100000"/>
              </a:lnSpc>
              <a:spcBef>
                <a:spcPts val="140"/>
              </a:spcBef>
            </a:pPr>
            <a:r>
              <a:rPr spc="10" dirty="0"/>
              <a:t>Consulting</a:t>
            </a:r>
          </a:p>
        </p:txBody>
      </p:sp>
      <p:sp>
        <p:nvSpPr>
          <p:cNvPr id="15" name="Rectangle 14"/>
          <p:cNvSpPr/>
          <p:nvPr/>
        </p:nvSpPr>
        <p:spPr>
          <a:xfrm>
            <a:off x="6413500" y="6093953"/>
            <a:ext cx="4191436" cy="1421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4939" y="5516869"/>
            <a:ext cx="4400550" cy="3200400"/>
          </a:xfrm>
          <a:prstGeom prst="rect">
            <a:avLst/>
          </a:prstGeom>
        </p:spPr>
      </p:pic>
      <p:sp>
        <p:nvSpPr>
          <p:cNvPr id="8" name="object 8"/>
          <p:cNvSpPr txBox="1"/>
          <p:nvPr/>
        </p:nvSpPr>
        <p:spPr>
          <a:xfrm>
            <a:off x="-63500" y="2352353"/>
            <a:ext cx="10118911" cy="4875694"/>
          </a:xfrm>
          <a:prstGeom prst="rect">
            <a:avLst/>
          </a:prstGeom>
        </p:spPr>
        <p:txBody>
          <a:bodyPr vert="horz" wrap="square" lIns="0" tIns="12700" rIns="0" bIns="0" rtlCol="0">
            <a:spAutoFit/>
          </a:bodyPr>
          <a:lstStyle/>
          <a:p>
            <a:pPr marL="742950" lvl="1" indent="-285750">
              <a:spcBef>
                <a:spcPct val="0"/>
              </a:spcBef>
              <a:buFont typeface="Wingdings" panose="05000000000000000000" pitchFamily="2" charset="2"/>
              <a:buChar char="q"/>
            </a:pPr>
            <a:r>
              <a:rPr lang="en-US" sz="1600" dirty="0">
                <a:solidFill>
                  <a:schemeClr val="bg2">
                    <a:lumMod val="25000"/>
                  </a:schemeClr>
                </a:solidFill>
              </a:rPr>
              <a:t>KMP GROUP (PTY) </a:t>
            </a:r>
            <a:r>
              <a:rPr lang="en-US" sz="1600" dirty="0" smtClean="0">
                <a:solidFill>
                  <a:schemeClr val="bg2">
                    <a:lumMod val="25000"/>
                  </a:schemeClr>
                </a:solidFill>
              </a:rPr>
              <a:t>LTD</a:t>
            </a:r>
            <a:r>
              <a:rPr lang="en-ZA" sz="1600" dirty="0">
                <a:solidFill>
                  <a:schemeClr val="bg2">
                    <a:lumMod val="25000"/>
                  </a:schemeClr>
                </a:solidFill>
              </a:rPr>
              <a:t> </a:t>
            </a:r>
            <a:r>
              <a:rPr lang="en-ZA" sz="1600" dirty="0" smtClean="0">
                <a:solidFill>
                  <a:schemeClr val="bg2">
                    <a:lumMod val="25000"/>
                  </a:schemeClr>
                </a:solidFill>
              </a:rPr>
              <a:t>d</a:t>
            </a:r>
            <a:r>
              <a:rPr lang="en-ZA" altLang="en-US" sz="1600" dirty="0" smtClean="0">
                <a:solidFill>
                  <a:schemeClr val="bg2">
                    <a:lumMod val="25000"/>
                  </a:schemeClr>
                </a:solidFill>
              </a:rPr>
              <a:t>eliver </a:t>
            </a:r>
            <a:r>
              <a:rPr lang="en-ZA" altLang="en-US" sz="1600" dirty="0">
                <a:solidFill>
                  <a:schemeClr val="bg2">
                    <a:lumMod val="25000"/>
                  </a:schemeClr>
                </a:solidFill>
              </a:rPr>
              <a:t>cost effective and best fit Consulting in Business Transformation, Performance Improvement and Continuous Improvement </a:t>
            </a:r>
            <a:r>
              <a:rPr lang="en-ZA" altLang="en-US" sz="1600" dirty="0" smtClean="0">
                <a:solidFill>
                  <a:schemeClr val="bg2">
                    <a:lumMod val="25000"/>
                  </a:schemeClr>
                </a:solidFill>
              </a:rPr>
              <a:t>Services. Not </a:t>
            </a:r>
            <a:r>
              <a:rPr lang="en-ZA" altLang="en-US" sz="1600" dirty="0">
                <a:solidFill>
                  <a:schemeClr val="bg2">
                    <a:lumMod val="25000"/>
                  </a:schemeClr>
                </a:solidFill>
              </a:rPr>
              <a:t>only do we walk the walk, we talk the talk and ensure that our clients make decisions that propels their business into the new world and we ensure that the have a partner who has their best interests at heart.  </a:t>
            </a:r>
            <a:endParaRPr lang="en-ZA" altLang="en-US" sz="1600" dirty="0" smtClean="0">
              <a:solidFill>
                <a:schemeClr val="bg2">
                  <a:lumMod val="25000"/>
                </a:schemeClr>
              </a:solidFill>
            </a:endParaRPr>
          </a:p>
          <a:p>
            <a:pPr marL="742950" lvl="1" indent="-285750">
              <a:spcBef>
                <a:spcPct val="0"/>
              </a:spcBef>
              <a:buFont typeface="Wingdings" panose="05000000000000000000" pitchFamily="2" charset="2"/>
              <a:buChar char="q"/>
            </a:pPr>
            <a:endParaRPr lang="en-ZA" altLang="en-US" sz="1600" dirty="0">
              <a:solidFill>
                <a:schemeClr val="bg2">
                  <a:lumMod val="25000"/>
                </a:schemeClr>
              </a:solidFill>
            </a:endParaRPr>
          </a:p>
          <a:p>
            <a:pPr marL="742950" lvl="1" indent="-285750">
              <a:spcBef>
                <a:spcPct val="0"/>
              </a:spcBef>
              <a:buFont typeface="Wingdings" panose="05000000000000000000" pitchFamily="2" charset="2"/>
              <a:buChar char="q"/>
            </a:pPr>
            <a:r>
              <a:rPr lang="en-ZA" altLang="en-US" sz="1600" dirty="0">
                <a:solidFill>
                  <a:schemeClr val="bg2">
                    <a:lumMod val="25000"/>
                  </a:schemeClr>
                </a:solidFill>
              </a:rPr>
              <a:t>KMP Group (Pty) Ltd aims to improve the financial outlook of our clients and our community and delivering excellent professional services. We make a strong commitment to our clients, and have a vested interest in their success. We are known for our responsiveness, friendliness and business knowledge.  One of our key strengths is our people. Their skill, knowledge and integrity keeps us at the forefront of the industry we’re in. </a:t>
            </a:r>
          </a:p>
          <a:p>
            <a:pPr marL="742950" lvl="1" indent="-285750">
              <a:spcBef>
                <a:spcPct val="0"/>
              </a:spcBef>
              <a:buFont typeface="Wingdings" panose="05000000000000000000" pitchFamily="2" charset="2"/>
              <a:buChar char="q"/>
            </a:pPr>
            <a:endParaRPr lang="en-ZA" altLang="en-US" sz="1600" dirty="0">
              <a:solidFill>
                <a:schemeClr val="bg2">
                  <a:lumMod val="25000"/>
                </a:schemeClr>
              </a:solidFill>
            </a:endParaRPr>
          </a:p>
          <a:p>
            <a:pPr marL="742950" lvl="1" indent="-285750">
              <a:spcBef>
                <a:spcPct val="0"/>
              </a:spcBef>
              <a:buFont typeface="Wingdings" panose="05000000000000000000" pitchFamily="2" charset="2"/>
              <a:buChar char="q"/>
            </a:pPr>
            <a:r>
              <a:rPr lang="en-ZA" altLang="en-US" sz="1600" dirty="0">
                <a:solidFill>
                  <a:schemeClr val="bg2">
                    <a:lumMod val="25000"/>
                  </a:schemeClr>
                </a:solidFill>
              </a:rPr>
              <a:t>We are committed to supporting each member of our firm and our clients, in an atmosphere of respect and trust. We value community and endeavour to participate to improve individual lives of our clients . We continuously position ourselves in the community as being both flexible and adaptive to the varying cultures and needs of our clients. We also aim towards contributing to the employment and development of young previously disadvantaged </a:t>
            </a:r>
            <a:r>
              <a:rPr lang="en-ZA" altLang="en-US" sz="1600" dirty="0" smtClean="0">
                <a:solidFill>
                  <a:schemeClr val="bg2">
                    <a:lumMod val="25000"/>
                  </a:schemeClr>
                </a:solidFill>
              </a:rPr>
              <a:t>professionals. The </a:t>
            </a:r>
            <a:r>
              <a:rPr lang="en-ZA" altLang="en-US" sz="1600" dirty="0">
                <a:solidFill>
                  <a:schemeClr val="bg2">
                    <a:lumMod val="25000"/>
                  </a:schemeClr>
                </a:solidFill>
              </a:rPr>
              <a:t>wellbeing of the community and its people is a notion that drives the company forward and accelerates our continuous search for more growth, innovation and a new standard of World Class Service. </a:t>
            </a:r>
          </a:p>
          <a:p>
            <a:pPr marL="171450" indent="-171450">
              <a:spcBef>
                <a:spcPct val="0"/>
              </a:spcBef>
              <a:buFont typeface="Wingdings" panose="05000000000000000000" pitchFamily="2" charset="2"/>
              <a:buChar char="q"/>
            </a:pPr>
            <a:endParaRPr lang="en-ZA" altLang="en-US" sz="1200" dirty="0"/>
          </a:p>
          <a:p>
            <a:pPr marL="742950" lvl="1" indent="-285750">
              <a:spcBef>
                <a:spcPct val="0"/>
              </a:spcBef>
              <a:buFont typeface="Wingdings" panose="05000000000000000000" pitchFamily="2" charset="2"/>
              <a:buChar char="q"/>
            </a:pPr>
            <a:endParaRPr lang="en-ZA" altLang="en-US" sz="1600" dirty="0">
              <a:solidFill>
                <a:schemeClr val="bg2">
                  <a:lumMod val="25000"/>
                </a:schemeClr>
              </a:solidFill>
            </a:endParaRPr>
          </a:p>
          <a:p>
            <a:pPr marL="742950" lvl="1" indent="-285750">
              <a:spcBef>
                <a:spcPct val="0"/>
              </a:spcBef>
              <a:buFont typeface="Wingdings" panose="05000000000000000000" pitchFamily="2" charset="2"/>
              <a:buChar char="q"/>
            </a:pPr>
            <a:endParaRPr lang="en-ZA" altLang="en-US" sz="1600" dirty="0">
              <a:solidFill>
                <a:schemeClr val="bg2">
                  <a:lumMod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50674" y="6489761"/>
            <a:ext cx="809538" cy="627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0692003" cy="22304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87350"/>
            <a:ext cx="9902139" cy="1893887"/>
          </a:xfrm>
          <a:prstGeom prst="rect">
            <a:avLst/>
          </a:prstGeom>
          <a:blipFill dpi="0" rotWithShape="1">
            <a:blip r:embed="rId4" cstate="print">
              <a:alphaModFix amt="43000"/>
              <a:duotone>
                <a:prstClr val="black"/>
                <a:schemeClr val="accent1">
                  <a:tint val="45000"/>
                  <a:satMod val="400000"/>
                </a:schemeClr>
              </a:duotone>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40000" contrast="20000"/>
                      </a14:imgEffect>
                    </a14:imgLayer>
                  </a14:imgProps>
                </a:ext>
              </a:extLst>
            </a:blip>
            <a:srcRect/>
            <a:stretch>
              <a:fillRect/>
            </a:stretch>
          </a:blipFill>
          <a:effectLst>
            <a:glow>
              <a:schemeClr val="accent1"/>
            </a:glow>
            <a:outerShdw blurRad="1117600" dist="50800" dir="5400000" sx="1000" sy="1000" algn="ctr" rotWithShape="0">
              <a:schemeClr val="tx2">
                <a:alpha val="0"/>
              </a:schemeClr>
            </a:outerShdw>
            <a:reflection stA="24000" endPos="3000" dist="50800" dir="5400000" sy="-100000" algn="bl" rotWithShape="0"/>
          </a:effectLst>
        </p:spPr>
        <p:txBody>
          <a:bodyPr wrap="square" lIns="0" tIns="0" rIns="0" bIns="0" rtlCol="0"/>
          <a:lstStyle/>
          <a:p>
            <a:endParaRPr/>
          </a:p>
        </p:txBody>
      </p:sp>
      <p:sp>
        <p:nvSpPr>
          <p:cNvPr id="5" name="object 5"/>
          <p:cNvSpPr/>
          <p:nvPr/>
        </p:nvSpPr>
        <p:spPr>
          <a:xfrm>
            <a:off x="0" y="7092308"/>
            <a:ext cx="9217660" cy="0"/>
          </a:xfrm>
          <a:custGeom>
            <a:avLst/>
            <a:gdLst/>
            <a:ahLst/>
            <a:cxnLst/>
            <a:rect l="l" t="t" r="r" b="b"/>
            <a:pathLst>
              <a:path w="9217660">
                <a:moveTo>
                  <a:pt x="0" y="0"/>
                </a:moveTo>
                <a:lnTo>
                  <a:pt x="9217317" y="0"/>
                </a:lnTo>
              </a:path>
            </a:pathLst>
          </a:custGeom>
          <a:ln w="48221">
            <a:solidFill>
              <a:srgbClr val="141146"/>
            </a:solidFill>
          </a:ln>
        </p:spPr>
        <p:txBody>
          <a:bodyPr wrap="square" lIns="0" tIns="0" rIns="0" bIns="0" rtlCol="0"/>
          <a:lstStyle/>
          <a:p>
            <a:endParaRPr/>
          </a:p>
        </p:txBody>
      </p:sp>
      <p:sp>
        <p:nvSpPr>
          <p:cNvPr id="6" name="object 6"/>
          <p:cNvSpPr txBox="1">
            <a:spLocks noGrp="1"/>
          </p:cNvSpPr>
          <p:nvPr>
            <p:ph type="title"/>
          </p:nvPr>
        </p:nvSpPr>
        <p:spPr>
          <a:xfrm>
            <a:off x="396372" y="183077"/>
            <a:ext cx="7312528" cy="1710725"/>
          </a:xfrm>
          <a:prstGeom prst="rect">
            <a:avLst/>
          </a:prstGeom>
        </p:spPr>
        <p:txBody>
          <a:bodyPr vert="horz" wrap="square" lIns="0" tIns="17780" rIns="0" bIns="0" rtlCol="0">
            <a:spAutoFit/>
          </a:bodyPr>
          <a:lstStyle/>
          <a:p>
            <a:pPr marL="12700">
              <a:lnSpc>
                <a:spcPct val="100000"/>
              </a:lnSpc>
              <a:spcBef>
                <a:spcPts val="140"/>
              </a:spcBef>
            </a:pPr>
            <a:r>
              <a:rPr spc="10" dirty="0" smtClean="0"/>
              <a:t>Construction</a:t>
            </a:r>
            <a:endParaRPr spc="10" dirty="0"/>
          </a:p>
        </p:txBody>
      </p:sp>
      <p:sp>
        <p:nvSpPr>
          <p:cNvPr id="7" name="object 7"/>
          <p:cNvSpPr txBox="1"/>
          <p:nvPr/>
        </p:nvSpPr>
        <p:spPr>
          <a:xfrm>
            <a:off x="-138231" y="2519873"/>
            <a:ext cx="5713531" cy="1736373"/>
          </a:xfrm>
          <a:prstGeom prst="rect">
            <a:avLst/>
          </a:prstGeom>
        </p:spPr>
        <p:txBody>
          <a:bodyPr vert="horz" wrap="square" lIns="0" tIns="12700" rIns="0" bIns="0" rtlCol="0">
            <a:spAutoFit/>
          </a:bodyPr>
          <a:lstStyle/>
          <a:p>
            <a:pPr marL="742950" lvl="1" indent="-285750">
              <a:spcBef>
                <a:spcPct val="0"/>
              </a:spcBef>
              <a:buFont typeface="Wingdings" panose="05000000000000000000" pitchFamily="2" charset="2"/>
              <a:buChar char="q"/>
            </a:pPr>
            <a:r>
              <a:rPr lang="en-US" sz="1600" dirty="0">
                <a:solidFill>
                  <a:schemeClr val="bg2">
                    <a:lumMod val="25000"/>
                  </a:schemeClr>
                </a:solidFill>
              </a:rPr>
              <a:t>KMP GROUP (PTY) LTD prides itself on adding structure to real property as well as construction of buildings. No construction project is too small or too big for our experienced workforce. We apply a consistent work ethic across all our projects and exercise a transparent relationship with our client to ensure that all pieces of work are as the client envisioned it</a:t>
            </a:r>
            <a:r>
              <a:rPr lang="en-US" sz="1600" dirty="0" smtClean="0">
                <a:solidFill>
                  <a:schemeClr val="bg2">
                    <a:lumMod val="25000"/>
                  </a:schemeClr>
                </a:solidFill>
              </a:rPr>
              <a:t>.</a:t>
            </a:r>
            <a:endParaRPr lang="en-ZA" altLang="en-US" sz="1600" dirty="0">
              <a:solidFill>
                <a:schemeClr val="bg2">
                  <a:lumMod val="25000"/>
                </a:schemeClr>
              </a:solidFill>
            </a:endParaRPr>
          </a:p>
        </p:txBody>
      </p:sp>
      <p:sp>
        <p:nvSpPr>
          <p:cNvPr id="15" name="Rectangle 14"/>
          <p:cNvSpPr/>
          <p:nvPr/>
        </p:nvSpPr>
        <p:spPr>
          <a:xfrm>
            <a:off x="6413500" y="6093953"/>
            <a:ext cx="4191436" cy="1421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1453" y="5516869"/>
            <a:ext cx="4400550" cy="3200400"/>
          </a:xfrm>
          <a:prstGeom prst="rect">
            <a:avLst/>
          </a:prstGeom>
        </p:spPr>
      </p:pic>
      <p:sp>
        <p:nvSpPr>
          <p:cNvPr id="17" name="Rectangle 16"/>
          <p:cNvSpPr/>
          <p:nvPr/>
        </p:nvSpPr>
        <p:spPr>
          <a:xfrm>
            <a:off x="-228600" y="4315837"/>
            <a:ext cx="6337300" cy="2800767"/>
          </a:xfrm>
          <a:prstGeom prst="rect">
            <a:avLst/>
          </a:prstGeom>
        </p:spPr>
        <p:txBody>
          <a:bodyPr wrap="square">
            <a:spAutoFit/>
          </a:bodyPr>
          <a:lstStyle/>
          <a:p>
            <a:pPr marL="742950" lvl="1" indent="-285750">
              <a:spcBef>
                <a:spcPct val="0"/>
              </a:spcBef>
              <a:buFont typeface="Wingdings" panose="05000000000000000000" pitchFamily="2" charset="2"/>
              <a:buChar char="q"/>
            </a:pPr>
            <a:r>
              <a:rPr lang="en-ZA" altLang="en-US" sz="1600" dirty="0">
                <a:solidFill>
                  <a:schemeClr val="bg2">
                    <a:lumMod val="25000"/>
                  </a:schemeClr>
                </a:solidFill>
              </a:rPr>
              <a:t>During the last Six years KMP Group (Pty) Ltd has done work for various national corporate companies throughout South Africa. We have successfully completed various Maintenance, Electrical, Plumbing work, Horticultural, Civil Engineering, and Road Maintenance, as well as newly build structure from Concept to Completion. These projects were delivered on time and the work was completed with the highest level of professionalism and workmanship. As a privately owned company we have grown a substantial national customer base with excellent customer relations, service and have earned our customers trust and confidence.</a:t>
            </a:r>
          </a:p>
        </p:txBody>
      </p:sp>
      <p:sp>
        <p:nvSpPr>
          <p:cNvPr id="18" name="Rectangle 17"/>
          <p:cNvSpPr/>
          <p:nvPr/>
        </p:nvSpPr>
        <p:spPr>
          <a:xfrm>
            <a:off x="5499100" y="2486025"/>
            <a:ext cx="5181600" cy="1731243"/>
          </a:xfrm>
          <a:prstGeom prst="rect">
            <a:avLst/>
          </a:prstGeom>
        </p:spPr>
        <p:txBody>
          <a:bodyPr wrap="square">
            <a:spAutoFit/>
          </a:bodyPr>
          <a:lstStyle/>
          <a:p>
            <a:pPr marL="742950" lvl="1" indent="-285750">
              <a:spcBef>
                <a:spcPct val="0"/>
              </a:spcBef>
              <a:buFont typeface="Wingdings" panose="05000000000000000000" pitchFamily="2" charset="2"/>
              <a:buChar char="q"/>
            </a:pPr>
            <a:r>
              <a:rPr lang="en-ZA" altLang="en-US" sz="1600" dirty="0">
                <a:solidFill>
                  <a:schemeClr val="bg2">
                    <a:lumMod val="25000"/>
                  </a:schemeClr>
                </a:solidFill>
              </a:rPr>
              <a:t>We strive to deliver a world class service and are committed to service delivery and the Service Level Agreement as per the customer agreement.  The latest innovative and competitive products we supply, give us an edge above our competitors in this highly competitive market. </a:t>
            </a:r>
          </a:p>
          <a:p>
            <a:pPr marL="628650" lvl="1" indent="-171450">
              <a:spcBef>
                <a:spcPct val="0"/>
              </a:spcBef>
              <a:buFont typeface="Wingdings" panose="05000000000000000000" pitchFamily="2" charset="2"/>
              <a:buChar char="q"/>
            </a:pPr>
            <a:endParaRPr lang="en-US" altLang="en-US" sz="1050" dirty="0">
              <a:solidFill>
                <a:schemeClr val="bg2">
                  <a:lumMod val="25000"/>
                </a:schemeClr>
              </a:solidFill>
            </a:endParaRPr>
          </a:p>
        </p:txBody>
      </p:sp>
    </p:spTree>
    <p:extLst>
      <p:ext uri="{BB962C8B-B14F-4D97-AF65-F5344CB8AC3E}">
        <p14:creationId xmlns:p14="http://schemas.microsoft.com/office/powerpoint/2010/main" val="196639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5100" y="2654652"/>
            <a:ext cx="4787900" cy="1736373"/>
          </a:xfrm>
          <a:prstGeom prst="rect">
            <a:avLst/>
          </a:prstGeom>
        </p:spPr>
        <p:txBody>
          <a:bodyPr vert="horz" wrap="square" lIns="0" tIns="12700" rIns="0" bIns="0" rtlCol="0">
            <a:spAutoFit/>
          </a:bodyPr>
          <a:lstStyle/>
          <a:p>
            <a:pPr marL="285750" indent="-285750">
              <a:spcBef>
                <a:spcPct val="0"/>
              </a:spcBef>
              <a:buFont typeface="Wingdings" panose="05000000000000000000" pitchFamily="2" charset="2"/>
              <a:buChar char="q"/>
            </a:pPr>
            <a:r>
              <a:rPr lang="en-US" sz="1600" dirty="0">
                <a:solidFill>
                  <a:schemeClr val="bg2">
                    <a:lumMod val="25000"/>
                  </a:schemeClr>
                </a:solidFill>
              </a:rPr>
              <a:t>The KMP GROUP consciously works towards a better environment by ensure that their built structures are of the highest quality, created by highly skilled individuals, however we are also conscious of the fact that the current state of our country and the world at large requires Security for such constructs. This is why we provide a High Tech Security  Solution.  </a:t>
            </a:r>
            <a:endParaRPr lang="en-ZA" altLang="en-US" sz="1600" dirty="0"/>
          </a:p>
        </p:txBody>
      </p:sp>
      <p:sp>
        <p:nvSpPr>
          <p:cNvPr id="5" name="Rectangle 4"/>
          <p:cNvSpPr/>
          <p:nvPr/>
        </p:nvSpPr>
        <p:spPr>
          <a:xfrm>
            <a:off x="6794500" y="6219825"/>
            <a:ext cx="3898900" cy="134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459" y="5915025"/>
            <a:ext cx="3721841" cy="2706794"/>
          </a:xfrm>
          <a:prstGeom prst="rect">
            <a:avLst/>
          </a:prstGeom>
        </p:spPr>
      </p:pic>
      <p:sp>
        <p:nvSpPr>
          <p:cNvPr id="8" name="Rectangle 7"/>
          <p:cNvSpPr/>
          <p:nvPr/>
        </p:nvSpPr>
        <p:spPr>
          <a:xfrm>
            <a:off x="0" y="0"/>
            <a:ext cx="10693400" cy="2257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792"/>
            <a:ext cx="10680699" cy="2163722"/>
          </a:xfrm>
          <a:prstGeom prst="rect">
            <a:avLst/>
          </a:prstGeom>
          <a:ln>
            <a:noFill/>
          </a:ln>
          <a:effectLst>
            <a:outerShdw blurRad="292100" dist="139700" dir="2700000" algn="tl" rotWithShape="0">
              <a:srgbClr val="333333">
                <a:alpha val="65000"/>
              </a:srgbClr>
            </a:outerShdw>
          </a:effectLst>
        </p:spPr>
      </p:pic>
      <p:sp>
        <p:nvSpPr>
          <p:cNvPr id="11" name="object 4"/>
          <p:cNvSpPr/>
          <p:nvPr/>
        </p:nvSpPr>
        <p:spPr>
          <a:xfrm>
            <a:off x="172720" y="265475"/>
            <a:ext cx="9902139" cy="1893887"/>
          </a:xfrm>
          <a:prstGeom prst="rect">
            <a:avLst/>
          </a:prstGeom>
          <a:blipFill dpi="0" rotWithShape="1">
            <a:blip r:embed="rId4" cstate="print">
              <a:alphaModFix amt="43000"/>
              <a:duotone>
                <a:prstClr val="black"/>
                <a:schemeClr val="accent1">
                  <a:tint val="45000"/>
                  <a:satMod val="400000"/>
                </a:schemeClr>
              </a:duotone>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40000" contrast="20000"/>
                      </a14:imgEffect>
                    </a14:imgLayer>
                  </a14:imgProps>
                </a:ext>
              </a:extLst>
            </a:blip>
            <a:srcRect/>
            <a:stretch>
              <a:fillRect/>
            </a:stretch>
          </a:blipFill>
          <a:effectLst>
            <a:glow>
              <a:schemeClr val="accent1"/>
            </a:glow>
            <a:outerShdw dist="50800" dir="5400000" sx="1000" sy="1000" algn="ctr" rotWithShape="0">
              <a:schemeClr val="tx2">
                <a:alpha val="67000"/>
              </a:schemeClr>
            </a:outerShdw>
            <a:reflection stA="24000" endPos="3000" dist="50800" dir="5400000" sy="-100000" algn="bl" rotWithShape="0"/>
          </a:effectLst>
        </p:spPr>
        <p:txBody>
          <a:bodyPr wrap="square" lIns="0" tIns="0" rIns="0" bIns="0" rtlCol="0"/>
          <a:lstStyle/>
          <a:p>
            <a:endParaRPr/>
          </a:p>
        </p:txBody>
      </p:sp>
      <p:sp>
        <p:nvSpPr>
          <p:cNvPr id="9" name="object 2"/>
          <p:cNvSpPr txBox="1">
            <a:spLocks noGrp="1"/>
          </p:cNvSpPr>
          <p:nvPr>
            <p:ph type="title"/>
          </p:nvPr>
        </p:nvSpPr>
        <p:spPr>
          <a:xfrm>
            <a:off x="1384300" y="0"/>
            <a:ext cx="4585335" cy="1708150"/>
          </a:xfrm>
          <a:prstGeom prst="rect">
            <a:avLst/>
          </a:prstGeom>
        </p:spPr>
        <p:txBody>
          <a:bodyPr vert="horz" wrap="square" lIns="0" tIns="17780" rIns="0" bIns="0" rtlCol="0">
            <a:spAutoFit/>
          </a:bodyPr>
          <a:lstStyle/>
          <a:p>
            <a:pPr marL="12700">
              <a:lnSpc>
                <a:spcPct val="100000"/>
              </a:lnSpc>
              <a:spcBef>
                <a:spcPts val="140"/>
              </a:spcBef>
            </a:pPr>
            <a:r>
              <a:rPr spc="10" dirty="0"/>
              <a:t>Security</a:t>
            </a:r>
          </a:p>
        </p:txBody>
      </p:sp>
      <p:sp>
        <p:nvSpPr>
          <p:cNvPr id="4" name="object 4"/>
          <p:cNvSpPr txBox="1"/>
          <p:nvPr/>
        </p:nvSpPr>
        <p:spPr>
          <a:xfrm>
            <a:off x="5146649" y="2717787"/>
            <a:ext cx="5615275" cy="3398366"/>
          </a:xfrm>
          <a:prstGeom prst="rect">
            <a:avLst/>
          </a:prstGeom>
        </p:spPr>
        <p:txBody>
          <a:bodyPr vert="horz" wrap="square" lIns="0" tIns="12700" rIns="0" bIns="0" rtlCol="0">
            <a:spAutoFit/>
          </a:bodyPr>
          <a:lstStyle/>
          <a:p>
            <a:pPr marL="285750" indent="-285750">
              <a:spcBef>
                <a:spcPct val="0"/>
              </a:spcBef>
              <a:buFont typeface="Wingdings" panose="05000000000000000000" pitchFamily="2" charset="2"/>
              <a:buChar char="q"/>
            </a:pPr>
            <a:r>
              <a:rPr lang="en-ZA" altLang="en-US" sz="1600" dirty="0">
                <a:solidFill>
                  <a:schemeClr val="bg2">
                    <a:lumMod val="25000"/>
                  </a:schemeClr>
                </a:solidFill>
              </a:rPr>
              <a:t>We are one of South Africa’s most efficient security companies through our commitment to service excellence. Since the company’s inception in 2012, we have produced innovative and effective security related solutions for our many clients throughout South Africa.</a:t>
            </a:r>
          </a:p>
          <a:p>
            <a:pPr marL="285750" indent="-285750">
              <a:spcBef>
                <a:spcPct val="0"/>
              </a:spcBef>
              <a:buFont typeface="Wingdings" panose="05000000000000000000" pitchFamily="2" charset="2"/>
              <a:buChar char="q"/>
            </a:pPr>
            <a:endParaRPr lang="en-ZA" altLang="en-US" sz="1600" dirty="0">
              <a:solidFill>
                <a:schemeClr val="bg2">
                  <a:lumMod val="25000"/>
                </a:schemeClr>
              </a:solidFill>
            </a:endParaRPr>
          </a:p>
          <a:p>
            <a:pPr marL="285750" indent="-285750">
              <a:spcBef>
                <a:spcPct val="0"/>
              </a:spcBef>
              <a:buFont typeface="Wingdings" panose="05000000000000000000" pitchFamily="2" charset="2"/>
              <a:buChar char="q"/>
            </a:pPr>
            <a:r>
              <a:rPr lang="en-ZA" altLang="en-US" sz="1600" dirty="0">
                <a:solidFill>
                  <a:schemeClr val="bg2">
                    <a:lumMod val="25000"/>
                  </a:schemeClr>
                </a:solidFill>
              </a:rPr>
              <a:t>KMP Group (Pty) Ltd operates within branches in Gauteng, and working towards establishing  operations in the Western Cape, Northern Cape and Kwa-Zulu Natal regions. </a:t>
            </a:r>
          </a:p>
          <a:p>
            <a:pPr marL="285750" indent="-285750">
              <a:spcBef>
                <a:spcPct val="0"/>
              </a:spcBef>
              <a:buFont typeface="Wingdings" panose="05000000000000000000" pitchFamily="2" charset="2"/>
              <a:buChar char="q"/>
            </a:pPr>
            <a:r>
              <a:rPr lang="en-ZA" altLang="en-US" sz="1600" dirty="0">
                <a:solidFill>
                  <a:schemeClr val="bg2">
                    <a:lumMod val="25000"/>
                  </a:schemeClr>
                </a:solidFill>
              </a:rPr>
              <a:t>Our reputation as one of South Africa’s most efficient security providers has been obtained through the continuous fulfilment of providing ‘PEACE OF MIND’ through our superior service and customized security implementations for our clients</a:t>
            </a:r>
            <a:r>
              <a:rPr lang="en-ZA" altLang="en-US" sz="1600" dirty="0" smtClean="0">
                <a:solidFill>
                  <a:schemeClr val="bg2">
                    <a:lumMod val="25000"/>
                  </a:schemeClr>
                </a:solidFill>
              </a:rPr>
              <a:t>.</a:t>
            </a:r>
            <a:endParaRPr lang="en-ZA" altLang="en-US" sz="1200" dirty="0"/>
          </a:p>
          <a:p>
            <a:pPr marL="628650" lvl="1" indent="-171450">
              <a:spcBef>
                <a:spcPct val="0"/>
              </a:spcBef>
              <a:buFont typeface="Wingdings" panose="05000000000000000000" pitchFamily="2" charset="2"/>
              <a:buChar char="q"/>
            </a:pPr>
            <a:endParaRPr lang="en-ZA" altLang="en-US" sz="1200" dirty="0"/>
          </a:p>
        </p:txBody>
      </p:sp>
      <p:sp>
        <p:nvSpPr>
          <p:cNvPr id="12" name="object 3"/>
          <p:cNvSpPr txBox="1"/>
          <p:nvPr/>
        </p:nvSpPr>
        <p:spPr>
          <a:xfrm>
            <a:off x="165100" y="4924425"/>
            <a:ext cx="4787900" cy="751488"/>
          </a:xfrm>
          <a:prstGeom prst="rect">
            <a:avLst/>
          </a:prstGeom>
        </p:spPr>
        <p:txBody>
          <a:bodyPr vert="horz" wrap="square" lIns="0" tIns="12700" rIns="0" bIns="0" rtlCol="0">
            <a:spAutoFit/>
          </a:bodyPr>
          <a:lstStyle/>
          <a:p>
            <a:pPr marL="285750" indent="-285750">
              <a:spcBef>
                <a:spcPct val="0"/>
              </a:spcBef>
              <a:buFont typeface="Wingdings" panose="05000000000000000000" pitchFamily="2" charset="2"/>
              <a:buChar char="q"/>
            </a:pPr>
            <a:r>
              <a:rPr lang="en-ZA" altLang="en-US" sz="1600" dirty="0">
                <a:solidFill>
                  <a:schemeClr val="bg2">
                    <a:lumMod val="25000"/>
                  </a:schemeClr>
                </a:solidFill>
              </a:rPr>
              <a:t>We aim to bench mark a security service, comparable to any best in the industry, and meet international standards.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50674" y="6489761"/>
            <a:ext cx="809538" cy="6273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0692003" cy="2230488"/>
          </a:xfrm>
          <a:prstGeom prst="rect">
            <a:avLst/>
          </a:prstGeom>
          <a:blipFill>
            <a:blip r:embed="rId3" cstate="print"/>
            <a:stretch>
              <a:fillRect/>
            </a:stretch>
          </a:blipFill>
          <a:effectLst>
            <a:outerShdw blurRad="50800" dist="50800" dir="5400000" algn="ctr" rotWithShape="0">
              <a:srgbClr val="000000">
                <a:alpha val="0"/>
              </a:srgbClr>
            </a:outerShdw>
          </a:effectLst>
        </p:spPr>
        <p:txBody>
          <a:bodyPr wrap="square" lIns="0" tIns="0" rIns="0" bIns="0" rtlCol="0"/>
          <a:lstStyle/>
          <a:p>
            <a:endParaRPr/>
          </a:p>
        </p:txBody>
      </p:sp>
      <p:sp>
        <p:nvSpPr>
          <p:cNvPr id="4" name="object 4"/>
          <p:cNvSpPr/>
          <p:nvPr/>
        </p:nvSpPr>
        <p:spPr>
          <a:xfrm>
            <a:off x="0" y="187350"/>
            <a:ext cx="9902139" cy="1893887"/>
          </a:xfrm>
          <a:prstGeom prst="rect">
            <a:avLst/>
          </a:prstGeom>
          <a:solidFill>
            <a:schemeClr val="tx2">
              <a:alpha val="42000"/>
            </a:schemeClr>
          </a:solidFill>
        </p:spPr>
        <p:txBody>
          <a:bodyPr wrap="square" lIns="0" tIns="0" rIns="0" bIns="0" rtlCol="0"/>
          <a:lstStyle/>
          <a:p>
            <a:endParaRPr/>
          </a:p>
        </p:txBody>
      </p:sp>
      <p:sp>
        <p:nvSpPr>
          <p:cNvPr id="5" name="object 5"/>
          <p:cNvSpPr/>
          <p:nvPr/>
        </p:nvSpPr>
        <p:spPr>
          <a:xfrm>
            <a:off x="0" y="7092308"/>
            <a:ext cx="9217660" cy="0"/>
          </a:xfrm>
          <a:custGeom>
            <a:avLst/>
            <a:gdLst/>
            <a:ahLst/>
            <a:cxnLst/>
            <a:rect l="l" t="t" r="r" b="b"/>
            <a:pathLst>
              <a:path w="9217660">
                <a:moveTo>
                  <a:pt x="0" y="0"/>
                </a:moveTo>
                <a:lnTo>
                  <a:pt x="9217317" y="0"/>
                </a:lnTo>
              </a:path>
            </a:pathLst>
          </a:custGeom>
          <a:ln w="48221">
            <a:solidFill>
              <a:srgbClr val="141146"/>
            </a:solidFill>
          </a:ln>
        </p:spPr>
        <p:txBody>
          <a:bodyPr wrap="square" lIns="0" tIns="0" rIns="0" bIns="0" rtlCol="0"/>
          <a:lstStyle/>
          <a:p>
            <a:endParaRPr/>
          </a:p>
        </p:txBody>
      </p:sp>
      <p:sp>
        <p:nvSpPr>
          <p:cNvPr id="6" name="object 6"/>
          <p:cNvSpPr txBox="1">
            <a:spLocks noGrp="1"/>
          </p:cNvSpPr>
          <p:nvPr>
            <p:ph type="title"/>
          </p:nvPr>
        </p:nvSpPr>
        <p:spPr>
          <a:xfrm>
            <a:off x="396372" y="183077"/>
            <a:ext cx="4532630" cy="1708150"/>
          </a:xfrm>
          <a:prstGeom prst="rect">
            <a:avLst/>
          </a:prstGeom>
        </p:spPr>
        <p:txBody>
          <a:bodyPr vert="horz" wrap="square" lIns="0" tIns="17780" rIns="0" bIns="0" rtlCol="0">
            <a:spAutoFit/>
          </a:bodyPr>
          <a:lstStyle/>
          <a:p>
            <a:pPr marL="12700">
              <a:lnSpc>
                <a:spcPct val="100000"/>
              </a:lnSpc>
              <a:spcBef>
                <a:spcPts val="140"/>
              </a:spcBef>
            </a:pPr>
            <a:r>
              <a:rPr spc="40" dirty="0"/>
              <a:t>Director</a:t>
            </a:r>
          </a:p>
        </p:txBody>
      </p:sp>
      <p:sp>
        <p:nvSpPr>
          <p:cNvPr id="8" name="Rectangle 7"/>
          <p:cNvSpPr/>
          <p:nvPr/>
        </p:nvSpPr>
        <p:spPr>
          <a:xfrm>
            <a:off x="6870700" y="6238875"/>
            <a:ext cx="375666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530" y="5845399"/>
            <a:ext cx="3429000" cy="2493818"/>
          </a:xfrm>
          <a:prstGeom prst="rect">
            <a:avLst/>
          </a:prstGeom>
        </p:spPr>
      </p:pic>
      <p:sp>
        <p:nvSpPr>
          <p:cNvPr id="7" name="object 7"/>
          <p:cNvSpPr txBox="1">
            <a:spLocks noGrp="1"/>
          </p:cNvSpPr>
          <p:nvPr>
            <p:ph type="body" idx="1"/>
          </p:nvPr>
        </p:nvSpPr>
        <p:spPr>
          <a:xfrm>
            <a:off x="622300" y="2779127"/>
            <a:ext cx="7608839" cy="3257302"/>
          </a:xfrm>
          <a:prstGeom prst="rect">
            <a:avLst/>
          </a:prstGeom>
        </p:spPr>
        <p:txBody>
          <a:bodyPr vert="horz" wrap="square" lIns="0" tIns="12700" rIns="0" bIns="0" rtlCol="0">
            <a:spAutoFit/>
          </a:bodyPr>
          <a:lstStyle/>
          <a:p>
            <a:pPr marR="5080" algn="ctr">
              <a:lnSpc>
                <a:spcPct val="100000"/>
              </a:lnSpc>
              <a:spcBef>
                <a:spcPts val="100"/>
              </a:spcBef>
            </a:pPr>
            <a:r>
              <a:rPr sz="2400" b="1" kern="1200" dirty="0">
                <a:solidFill>
                  <a:schemeClr val="tx1"/>
                </a:solidFill>
                <a:latin typeface="+mj-lt"/>
                <a:cs typeface="+mn-cs"/>
              </a:rPr>
              <a:t>Keanan Petersen</a:t>
            </a:r>
            <a:r>
              <a:rPr sz="2400" b="1" kern="1200" dirty="0" smtClean="0">
                <a:solidFill>
                  <a:schemeClr val="tx1"/>
                </a:solidFill>
                <a:latin typeface="+mj-lt"/>
                <a:cs typeface="+mn-cs"/>
              </a:rPr>
              <a:t>:</a:t>
            </a:r>
            <a:endParaRPr lang="en-US" sz="2400" b="1" kern="1200" dirty="0" smtClean="0">
              <a:solidFill>
                <a:schemeClr val="tx1"/>
              </a:solidFill>
              <a:latin typeface="+mj-lt"/>
              <a:cs typeface="+mn-cs"/>
            </a:endParaRPr>
          </a:p>
          <a:p>
            <a:pPr marR="5080" algn="ctr">
              <a:lnSpc>
                <a:spcPct val="100000"/>
              </a:lnSpc>
              <a:spcBef>
                <a:spcPts val="100"/>
              </a:spcBef>
            </a:pPr>
            <a:endParaRPr lang="en-US" sz="2400" b="1" kern="1200" dirty="0">
              <a:solidFill>
                <a:schemeClr val="tx1"/>
              </a:solidFill>
              <a:latin typeface="+mj-lt"/>
              <a:cs typeface="+mn-cs"/>
            </a:endParaRPr>
          </a:p>
          <a:p>
            <a:pPr marL="285750" indent="-285750">
              <a:buFont typeface="Wingdings" panose="05000000000000000000" pitchFamily="2" charset="2"/>
              <a:buChar char="q"/>
            </a:pPr>
            <a:r>
              <a:rPr lang="en-US" sz="1800" dirty="0" smtClean="0">
                <a:solidFill>
                  <a:schemeClr val="bg2">
                    <a:lumMod val="25000"/>
                  </a:schemeClr>
                </a:solidFill>
              </a:rPr>
              <a:t>Founder </a:t>
            </a:r>
            <a:r>
              <a:rPr lang="en-US" sz="1800" dirty="0">
                <a:solidFill>
                  <a:schemeClr val="bg2">
                    <a:lumMod val="25000"/>
                  </a:schemeClr>
                </a:solidFill>
              </a:rPr>
              <a:t>and Director of KMP Group, born 10 September 1988 is a self-made, self employed man of colour who asserted himself in the dynamic world of Construction, Consulting &amp; Security, over 5 years ago and hasn’t looked back since. </a:t>
            </a:r>
          </a:p>
          <a:p>
            <a:pPr marL="285750" indent="-285750">
              <a:buFont typeface="Wingdings" panose="05000000000000000000" pitchFamily="2" charset="2"/>
              <a:buChar char="q"/>
            </a:pPr>
            <a:endParaRPr lang="en-US" sz="1800" dirty="0">
              <a:solidFill>
                <a:schemeClr val="bg2">
                  <a:lumMod val="25000"/>
                </a:schemeClr>
              </a:solidFill>
            </a:endParaRPr>
          </a:p>
          <a:p>
            <a:pPr marL="285750" indent="-285750">
              <a:buFont typeface="Wingdings" panose="05000000000000000000" pitchFamily="2" charset="2"/>
              <a:buChar char="q"/>
            </a:pPr>
            <a:r>
              <a:rPr lang="en-US" sz="1800" b="1" dirty="0" err="1">
                <a:solidFill>
                  <a:schemeClr val="bg2">
                    <a:lumMod val="25000"/>
                  </a:schemeClr>
                </a:solidFill>
              </a:rPr>
              <a:t>Keanan</a:t>
            </a:r>
            <a:r>
              <a:rPr lang="en-US" sz="1800" dirty="0">
                <a:solidFill>
                  <a:schemeClr val="bg2">
                    <a:lumMod val="25000"/>
                  </a:schemeClr>
                </a:solidFill>
              </a:rPr>
              <a:t> comes from a humble background within a colored community that ignited his love for people and the hunger to have a positive influence on his immediate surrounding.  </a:t>
            </a:r>
          </a:p>
          <a:p>
            <a:endParaRPr lang="en-US" sz="1800" dirty="0">
              <a:solidFill>
                <a:schemeClr val="bg2">
                  <a:lumMod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Image result for mafadi proper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871" y="4935568"/>
            <a:ext cx="2857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9550674" y="6489761"/>
            <a:ext cx="809538" cy="627308"/>
          </a:xfrm>
          <a:prstGeom prst="rect">
            <a:avLst/>
          </a:prstGeom>
          <a:blipFill>
            <a:blip r:embed="rId3" cstate="print"/>
            <a:stretch>
              <a:fillRect/>
            </a:stretch>
          </a:blipFill>
        </p:spPr>
        <p:txBody>
          <a:bodyPr wrap="square" lIns="0" tIns="0" rIns="0" bIns="0" rtlCol="0"/>
          <a:lstStyle/>
          <a:p>
            <a:endParaRPr>
              <a:solidFill>
                <a:srgbClr val="002060"/>
              </a:solidFill>
            </a:endParaRPr>
          </a:p>
        </p:txBody>
      </p:sp>
      <p:sp>
        <p:nvSpPr>
          <p:cNvPr id="3" name="object 3"/>
          <p:cNvSpPr/>
          <p:nvPr/>
        </p:nvSpPr>
        <p:spPr>
          <a:xfrm>
            <a:off x="0" y="0"/>
            <a:ext cx="10692003" cy="2230488"/>
          </a:xfrm>
          <a:prstGeom prst="rect">
            <a:avLst/>
          </a:prstGeom>
          <a:solidFill>
            <a:srgbClr val="002060">
              <a:alpha val="33000"/>
            </a:srgbClr>
          </a:solidFill>
          <a:effectLst>
            <a:outerShdw blurRad="50800" dist="50800" dir="5400000" algn="ctr" rotWithShape="0">
              <a:srgbClr val="000000">
                <a:alpha val="42000"/>
              </a:srgbClr>
            </a:outerShdw>
          </a:effectLst>
        </p:spPr>
        <p:txBody>
          <a:bodyPr wrap="square" lIns="0" tIns="0" rIns="0" bIns="0" rtlCol="0"/>
          <a:lstStyle/>
          <a:p>
            <a:endParaRPr>
              <a:solidFill>
                <a:srgbClr val="002060"/>
              </a:solidFill>
            </a:endParaRPr>
          </a:p>
        </p:txBody>
      </p:sp>
      <p:sp>
        <p:nvSpPr>
          <p:cNvPr id="5" name="object 5"/>
          <p:cNvSpPr/>
          <p:nvPr/>
        </p:nvSpPr>
        <p:spPr>
          <a:xfrm>
            <a:off x="0" y="7092308"/>
            <a:ext cx="9217660" cy="0"/>
          </a:xfrm>
          <a:custGeom>
            <a:avLst/>
            <a:gdLst/>
            <a:ahLst/>
            <a:cxnLst/>
            <a:rect l="l" t="t" r="r" b="b"/>
            <a:pathLst>
              <a:path w="9217660">
                <a:moveTo>
                  <a:pt x="0" y="0"/>
                </a:moveTo>
                <a:lnTo>
                  <a:pt x="9217317" y="0"/>
                </a:lnTo>
              </a:path>
            </a:pathLst>
          </a:custGeom>
          <a:ln w="48221">
            <a:solidFill>
              <a:srgbClr val="141146"/>
            </a:solidFill>
          </a:ln>
        </p:spPr>
        <p:txBody>
          <a:bodyPr wrap="square" lIns="0" tIns="0" rIns="0" bIns="0" rtlCol="0"/>
          <a:lstStyle/>
          <a:p>
            <a:endParaRPr>
              <a:solidFill>
                <a:srgbClr val="002060"/>
              </a:solidFill>
            </a:endParaRPr>
          </a:p>
        </p:txBody>
      </p:sp>
      <p:sp>
        <p:nvSpPr>
          <p:cNvPr id="6" name="object 6"/>
          <p:cNvSpPr txBox="1">
            <a:spLocks noGrp="1"/>
          </p:cNvSpPr>
          <p:nvPr>
            <p:ph type="title"/>
          </p:nvPr>
        </p:nvSpPr>
        <p:spPr>
          <a:xfrm>
            <a:off x="396372" y="183077"/>
            <a:ext cx="7312528" cy="1710725"/>
          </a:xfrm>
          <a:prstGeom prst="rect">
            <a:avLst/>
          </a:prstGeom>
        </p:spPr>
        <p:txBody>
          <a:bodyPr vert="horz" wrap="square" lIns="0" tIns="17780" rIns="0" bIns="0" rtlCol="0">
            <a:spAutoFit/>
          </a:bodyPr>
          <a:lstStyle/>
          <a:p>
            <a:pPr marL="12700">
              <a:lnSpc>
                <a:spcPct val="100000"/>
              </a:lnSpc>
              <a:spcBef>
                <a:spcPts val="140"/>
              </a:spcBef>
            </a:pPr>
            <a:r>
              <a:rPr lang="en-US" spc="40" dirty="0" smtClean="0">
                <a:solidFill>
                  <a:srgbClr val="002060"/>
                </a:solidFill>
              </a:rPr>
              <a:t>Our Clients</a:t>
            </a:r>
            <a:endParaRPr spc="40" dirty="0">
              <a:solidFill>
                <a:srgbClr val="002060"/>
              </a:solidFill>
            </a:endParaRPr>
          </a:p>
        </p:txBody>
      </p:sp>
      <p:sp>
        <p:nvSpPr>
          <p:cNvPr id="8" name="Rectangle 7"/>
          <p:cNvSpPr/>
          <p:nvPr/>
        </p:nvSpPr>
        <p:spPr>
          <a:xfrm>
            <a:off x="6870700" y="6238875"/>
            <a:ext cx="375666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0593" y="4886551"/>
            <a:ext cx="1177636" cy="58881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22653" b="27557"/>
          <a:stretch/>
        </p:blipFill>
        <p:spPr>
          <a:xfrm>
            <a:off x="4672846" y="5783874"/>
            <a:ext cx="2333744" cy="580989"/>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17115" b="11072"/>
          <a:stretch/>
        </p:blipFill>
        <p:spPr>
          <a:xfrm>
            <a:off x="2591453" y="5637815"/>
            <a:ext cx="1056094" cy="75841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2968" y="4870381"/>
            <a:ext cx="1390786" cy="695393"/>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2846" y="4010853"/>
            <a:ext cx="1034561" cy="641428"/>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69460" y="3340734"/>
            <a:ext cx="1317802" cy="51692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0593" y="4098957"/>
            <a:ext cx="1452730" cy="596140"/>
          </a:xfrm>
          <a:prstGeom prst="rect">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31419"/>
          <a:stretch/>
        </p:blipFill>
        <p:spPr>
          <a:xfrm>
            <a:off x="2406586" y="2369605"/>
            <a:ext cx="1019943" cy="691718"/>
          </a:xfrm>
          <a:prstGeom prst="rect">
            <a:avLst/>
          </a:prstGeom>
        </p:spPr>
      </p:pic>
      <p:pic>
        <p:nvPicPr>
          <p:cNvPr id="19" name="Picture 18"/>
          <p:cNvPicPr>
            <a:picLocks noChangeAspect="1"/>
          </p:cNvPicPr>
          <p:nvPr/>
        </p:nvPicPr>
        <p:blipFill rotWithShape="1">
          <a:blip r:embed="rId12">
            <a:extLst>
              <a:ext uri="{28A0092B-C50C-407E-A947-70E740481C1C}">
                <a14:useLocalDpi xmlns:a14="http://schemas.microsoft.com/office/drawing/2010/main" val="0"/>
              </a:ext>
            </a:extLst>
          </a:blip>
          <a:srcRect t="22588" b="24749"/>
          <a:stretch/>
        </p:blipFill>
        <p:spPr>
          <a:xfrm>
            <a:off x="4742515" y="2421217"/>
            <a:ext cx="1659159" cy="609601"/>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92049" y="3259067"/>
            <a:ext cx="1506290" cy="598526"/>
          </a:xfrm>
          <a:prstGeom prst="rect">
            <a:avLst/>
          </a:prstGeom>
        </p:spPr>
      </p:pic>
      <p:sp>
        <p:nvSpPr>
          <p:cNvPr id="21" name="object 4"/>
          <p:cNvSpPr/>
          <p:nvPr/>
        </p:nvSpPr>
        <p:spPr>
          <a:xfrm>
            <a:off x="0" y="187337"/>
            <a:ext cx="9902139" cy="1893900"/>
          </a:xfrm>
          <a:prstGeom prst="rect">
            <a:avLst/>
          </a:prstGeom>
          <a:blipFill>
            <a:blip r:embed="rId14" cstate="print">
              <a:duotone>
                <a:prstClr val="black"/>
                <a:schemeClr val="accent1">
                  <a:tint val="45000"/>
                  <a:satMod val="400000"/>
                </a:schemeClr>
              </a:duotone>
              <a:extLst>
                <a:ext uri="{BEBA8EAE-BF5A-486C-A8C5-ECC9F3942E4B}">
                  <a14:imgProps xmlns:a14="http://schemas.microsoft.com/office/drawing/2010/main">
                    <a14:imgLayer r:embed="rId15">
                      <a14:imgEffect>
                        <a14:saturation sat="363000"/>
                      </a14:imgEffect>
                      <a14:imgEffect>
                        <a14:brightnessContrast contrast="40000"/>
                      </a14:imgEffect>
                    </a14:imgLayer>
                  </a14:imgProps>
                </a:ext>
              </a:extLst>
            </a:blip>
            <a:stretch>
              <a:fillRect/>
            </a:stretch>
          </a:blipFill>
        </p:spPr>
        <p:txBody>
          <a:bodyPr wrap="square" lIns="0" tIns="0" rIns="0" bIns="0" rtlCol="0"/>
          <a:lstStyle/>
          <a:p>
            <a:endParaRPr>
              <a:solidFill>
                <a:srgbClr val="002060"/>
              </a:solidFill>
            </a:endParaRPr>
          </a:p>
        </p:txBody>
      </p:sp>
      <p:pic>
        <p:nvPicPr>
          <p:cNvPr id="1026" name="Picture 2" descr="https://tse2.mm.bing.net/th?id=OIP.zGROTqSN5N_7OXpTOKstGgHaC6&amp;pid=Api&amp;P=0&amp;w=423&amp;h=1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4530" y="2523406"/>
            <a:ext cx="3043888" cy="1194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e3.mm.bing.net/th?id=OIP.yzYq_qtr2hE2aYIm86SqFQEsEn&amp;pid=Api&amp;P=0&amp;w=164&amp;h=16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48162" y="3675026"/>
            <a:ext cx="156210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inkanyeli.co.za/wp-content/uploads/2018/10/Inkanyeli-logo-white.png"/>
          <p:cNvPicPr>
            <a:picLocks noChangeAspect="1" noChangeArrowheads="1"/>
          </p:cNvPicPr>
          <p:nvPr/>
        </p:nvPicPr>
        <p:blipFill rotWithShape="1">
          <a:blip r:embed="rId18">
            <a:extLst>
              <a:ext uri="{28A0092B-C50C-407E-A947-70E740481C1C}">
                <a14:useLocalDpi xmlns:a14="http://schemas.microsoft.com/office/drawing/2010/main" val="0"/>
              </a:ext>
            </a:extLst>
          </a:blip>
          <a:srcRect r="61296"/>
          <a:stretch/>
        </p:blipFill>
        <p:spPr bwMode="auto">
          <a:xfrm>
            <a:off x="152241" y="2341338"/>
            <a:ext cx="1017478" cy="857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40877" y="3196680"/>
            <a:ext cx="1473930" cy="523220"/>
          </a:xfrm>
          <a:prstGeom prst="rect">
            <a:avLst/>
          </a:prstGeom>
          <a:noFill/>
        </p:spPr>
        <p:txBody>
          <a:bodyPr wrap="none" lIns="91440" tIns="45720" rIns="91440" bIns="45720">
            <a:spAutoFit/>
          </a:bodyPr>
          <a:lstStyle/>
          <a:p>
            <a:pPr algn="ctr"/>
            <a:r>
              <a:rPr lang="en-US" sz="2800" b="0" cap="none" spc="0" dirty="0" smtClean="0">
                <a:ln w="0"/>
                <a:solidFill>
                  <a:schemeClr val="accent1"/>
                </a:solidFill>
                <a:effectLst>
                  <a:outerShdw blurRad="38100" dist="25400" dir="5400000" algn="ctr" rotWithShape="0">
                    <a:srgbClr val="6E747A">
                      <a:alpha val="43000"/>
                    </a:srgbClr>
                  </a:outerShdw>
                </a:effectLst>
              </a:rPr>
              <a:t>Inkanyeli</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21998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498</TotalTime>
  <Words>1086</Words>
  <Application>Microsoft Office PowerPoint</Application>
  <PresentationFormat>Custom</PresentationFormat>
  <Paragraphs>94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Times New Roman</vt:lpstr>
      <vt:lpstr>Tw Cen MT</vt:lpstr>
      <vt:lpstr>Wingdings</vt:lpstr>
      <vt:lpstr>Office Theme</vt:lpstr>
      <vt:lpstr>PowerPoint Presentation</vt:lpstr>
      <vt:lpstr>About Us</vt:lpstr>
      <vt:lpstr>Services</vt:lpstr>
      <vt:lpstr>Consulting</vt:lpstr>
      <vt:lpstr>Construction</vt:lpstr>
      <vt:lpstr>Security</vt:lpstr>
      <vt:lpstr>Director</vt:lpstr>
      <vt:lpstr>Our Clients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KMP Company Profile</dc:title>
  <dc:creator>tiyiselani khosa</dc:creator>
  <cp:lastModifiedBy>tiyiselani khosa</cp:lastModifiedBy>
  <cp:revision>33</cp:revision>
  <dcterms:created xsi:type="dcterms:W3CDTF">2020-02-11T07:21:25Z</dcterms:created>
  <dcterms:modified xsi:type="dcterms:W3CDTF">2020-02-26T17:31:24Z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2020-02-11T00:00:00Z</vt:filetime>
  </property>
  <property fmtid="{D5CDD505-2E9C-101B-9397-08002B2CF9AE}" pid="3" name="Creator">
    <vt:lpwstr>Adobe Illustrator CC 22.0 (Windows)</vt:lpwstr>
  </property>
  <property fmtid="{D5CDD505-2E9C-101B-9397-08002B2CF9AE}" pid="4" name="LastSaved">
    <vt:filetime>2020-02-11T00:00:00Z</vt:filetime>
  </property>
</Properties>
</file>